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Oswald Medium"/>
      <p:regular r:id="rId44"/>
      <p:bold r:id="rId45"/>
    </p:embeddedFont>
    <p:embeddedFont>
      <p:font typeface="Montserrat"/>
      <p:regular r:id="rId46"/>
      <p:bold r:id="rId47"/>
      <p:italic r:id="rId48"/>
      <p:boldItalic r:id="rId49"/>
    </p:embeddedFont>
    <p:embeddedFont>
      <p:font typeface="Average"/>
      <p:regular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OswaldMedium-regular.fntdata"/><Relationship Id="rId43" Type="http://schemas.openxmlformats.org/officeDocument/2006/relationships/slide" Target="slides/slide38.xml"/><Relationship Id="rId46" Type="http://schemas.openxmlformats.org/officeDocument/2006/relationships/font" Target="fonts/Montserrat-regular.fntdata"/><Relationship Id="rId45" Type="http://schemas.openxmlformats.org/officeDocument/2006/relationships/font" Target="fonts/Oswald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regular.fntdata"/><Relationship Id="rId50" Type="http://schemas.openxmlformats.org/officeDocument/2006/relationships/font" Target="fonts/Average-regular.fntdata"/><Relationship Id="rId52"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er.com/stories/5385/50-facts-about-homelessness-america"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y.neighbor.org/what-is-homelessnes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e268ede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e268ede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HANYURY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c1348093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c1348093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JESSICA</a:t>
            </a:r>
            <a:endParaRPr>
              <a:solidFill>
                <a:schemeClr val="dk1"/>
              </a:solidFill>
            </a:endParaRPr>
          </a:p>
          <a:p>
            <a:pPr indent="0" lvl="0" marL="0" rtl="0" algn="l">
              <a:lnSpc>
                <a:spcPct val="115000"/>
              </a:lnSpc>
              <a:spcBef>
                <a:spcPts val="0"/>
              </a:spcBef>
              <a:spcAft>
                <a:spcPts val="0"/>
              </a:spcAft>
              <a:buNone/>
            </a:pPr>
            <a:r>
              <a:rPr lang="en">
                <a:solidFill>
                  <a:schemeClr val="dk1"/>
                </a:solidFill>
              </a:rPr>
              <a:t>We have been trying to conclude contributions to the rising numbers of homelessness by looking into possible factors. “What is a large contributor to the </a:t>
            </a:r>
            <a:r>
              <a:rPr lang="en">
                <a:solidFill>
                  <a:schemeClr val="dk1"/>
                </a:solidFill>
              </a:rPr>
              <a:t>growing</a:t>
            </a:r>
            <a:r>
              <a:rPr lang="en">
                <a:solidFill>
                  <a:schemeClr val="dk1"/>
                </a:solidFill>
              </a:rPr>
              <a:t> numbers of homeless persons in the us?”</a:t>
            </a:r>
            <a:endParaRPr sz="1800">
              <a:solidFill>
                <a:srgbClr val="CACACA"/>
              </a:solidFill>
              <a:latin typeface="Average"/>
              <a:ea typeface="Average"/>
              <a:cs typeface="Average"/>
              <a:sym typeface="Average"/>
            </a:endParaRPr>
          </a:p>
          <a:p>
            <a:pPr indent="0" lvl="0" marL="0" rtl="0" algn="l">
              <a:lnSpc>
                <a:spcPct val="115000"/>
              </a:lnSpc>
              <a:spcBef>
                <a:spcPts val="0"/>
              </a:spcBef>
              <a:spcAft>
                <a:spcPts val="0"/>
              </a:spcAft>
              <a:buNone/>
            </a:pPr>
            <a:r>
              <a:rPr lang="en">
                <a:solidFill>
                  <a:schemeClr val="dk1"/>
                </a:solidFill>
              </a:rPr>
              <a:t>In order to really figure out the first answer, we knew we had to look deeper into the population as a whole. “What are the demographics of the people most affected?” </a:t>
            </a:r>
            <a:r>
              <a:rPr lang="en">
                <a:solidFill>
                  <a:schemeClr val="dk1"/>
                </a:solidFill>
              </a:rPr>
              <a:t>Are we looking at veterans, the trans community, minorities, basically who are the homeless we are looking into? What do these community’s numbers look like? Then we needed to figure out why they are on the street </a:t>
            </a:r>
            <a:r>
              <a:rPr lang="en">
                <a:solidFill>
                  <a:schemeClr val="dk1"/>
                </a:solidFill>
              </a:rPr>
              <a:t>Do they have a place to be? Are we offering enough assistance? “Is housing/shelters </a:t>
            </a:r>
            <a:r>
              <a:rPr lang="en">
                <a:solidFill>
                  <a:schemeClr val="dk1"/>
                </a:solidFill>
              </a:rPr>
              <a:t>available</a:t>
            </a:r>
            <a:r>
              <a:rPr lang="en">
                <a:solidFill>
                  <a:schemeClr val="dk1"/>
                </a:solidFill>
              </a:rPr>
              <a:t> for the homeless population? If so, what kind of housing are we offering?” </a:t>
            </a:r>
            <a:r>
              <a:rPr lang="en">
                <a:solidFill>
                  <a:schemeClr val="dk1"/>
                </a:solidFill>
              </a:rPr>
              <a:t>We took a deep look into bed availability. </a:t>
            </a:r>
            <a:r>
              <a:rPr lang="en">
                <a:solidFill>
                  <a:schemeClr val="dk1"/>
                </a:solidFill>
              </a:rPr>
              <a:t>Analyzing mostly the top 6 states affected, we have also studied weather, income variations, disabilities etc.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c1348093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c1348093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JESSICA</a:t>
            </a:r>
            <a:endParaRPr/>
          </a:p>
          <a:p>
            <a:pPr indent="0" lvl="0" marL="0" rtl="0" algn="l">
              <a:spcBef>
                <a:spcPts val="0"/>
              </a:spcBef>
              <a:spcAft>
                <a:spcPts val="0"/>
              </a:spcAft>
              <a:buNone/>
            </a:pPr>
            <a:r>
              <a:rPr lang="en"/>
              <a:t>As a team, we utilized all forms we were taught </a:t>
            </a:r>
            <a:r>
              <a:rPr lang="en"/>
              <a:t>except</a:t>
            </a:r>
            <a:r>
              <a:rPr lang="en"/>
              <a:t> SQL and Big Data softwares. We needed to take advantage of specific applications for most of our analyses. These included Excel, Python and R, which we formed in Notebooks of Jupyter Lab and R Studio. We also made sure we had plenty of visuals by creating plots and </a:t>
            </a:r>
            <a:r>
              <a:rPr lang="en"/>
              <a:t>graphics</a:t>
            </a:r>
            <a:r>
              <a:rPr lang="en"/>
              <a:t> in Tableau, Excel and our Notebooks.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c1348093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c1348093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JESSICA</a:t>
            </a:r>
            <a:endParaRPr/>
          </a:p>
          <a:p>
            <a:pPr indent="0" lvl="0" marL="0" rtl="0" algn="l">
              <a:spcBef>
                <a:spcPts val="0"/>
              </a:spcBef>
              <a:spcAft>
                <a:spcPts val="0"/>
              </a:spcAft>
              <a:buNone/>
            </a:pPr>
            <a:r>
              <a:rPr lang="en"/>
              <a:t>Homelessness is a huge topic, therefore plenty of variables were explored in our 5 weeks of this project. We had to manipulate them in many ways to find the answers we needed.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c62e2954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c62e2954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Leketa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c13480935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c13480935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Wrangling the massive amount of data included subsetting. Within our made subsets, there was a lot to uncover that needed assumption testing. Some of that included normal distribution which you can see on the right of the screen. Plotting is important for visualizing your data so we have done plenty of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Wrangle data for Homeless population from 2005-2020- checked to see if there was a normal </a:t>
            </a:r>
            <a:r>
              <a:rPr lang="en"/>
              <a:t>distribution</a:t>
            </a:r>
            <a:r>
              <a:rPr lang="en"/>
              <a:t>  </a:t>
            </a:r>
            <a:r>
              <a:rPr lang="en"/>
              <a:t>throughout</a:t>
            </a:r>
            <a:r>
              <a:rPr lang="en"/>
              <a:t> the years.(Hanyury)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e373569f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e373569f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was also utilized using K-Clusters here for Housing 2010-2021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c1348093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c13480935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ab17197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ab1719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is base on data from </a:t>
            </a:r>
            <a:r>
              <a:rPr lang="en"/>
              <a:t>USA</a:t>
            </a:r>
            <a:r>
              <a:rPr lang="en"/>
              <a:t>Facts  taken on January end of the month.</a:t>
            </a:r>
            <a:endParaRPr/>
          </a:p>
          <a:p>
            <a:pPr indent="0" lvl="0" marL="0" rtl="0" algn="l">
              <a:spcBef>
                <a:spcPts val="0"/>
              </a:spcBef>
              <a:spcAft>
                <a:spcPts val="0"/>
              </a:spcAft>
              <a:buNone/>
            </a:pPr>
            <a:r>
              <a:rPr lang="en"/>
              <a:t>Total numbers of Homelsseness base on each state from year 2020.</a:t>
            </a:r>
            <a:endParaRPr/>
          </a:p>
          <a:p>
            <a:pPr indent="0" lvl="0" marL="0" rtl="0" algn="l">
              <a:spcBef>
                <a:spcPts val="0"/>
              </a:spcBef>
              <a:spcAft>
                <a:spcPts val="0"/>
              </a:spcAft>
              <a:buNone/>
            </a:pPr>
            <a:r>
              <a:rPr lang="en"/>
              <a:t>We can see that California, New York, Florida, Texas are some of the top states where the population is high.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ab17197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ab1719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glimpse</a:t>
            </a:r>
            <a:r>
              <a:rPr lang="en"/>
              <a:t> of national Homeless population Data for a Decade.</a:t>
            </a:r>
            <a:endParaRPr/>
          </a:p>
          <a:p>
            <a:pPr indent="0" lvl="0" marL="0" rtl="0" algn="l">
              <a:spcBef>
                <a:spcPts val="0"/>
              </a:spcBef>
              <a:spcAft>
                <a:spcPts val="0"/>
              </a:spcAft>
              <a:buNone/>
            </a:pPr>
            <a:r>
              <a:rPr lang="en"/>
              <a:t>2015- more categorical data was added, ex. Gender, Age, Race</a:t>
            </a:r>
            <a:endParaRPr/>
          </a:p>
          <a:p>
            <a:pPr indent="0" lvl="0" marL="0" rtl="0" algn="l">
              <a:spcBef>
                <a:spcPts val="0"/>
              </a:spcBef>
              <a:spcAft>
                <a:spcPts val="0"/>
              </a:spcAft>
              <a:buNone/>
            </a:pPr>
            <a:r>
              <a:rPr lang="en"/>
              <a:t>Top 3 states - California, Florida, New York</a:t>
            </a:r>
            <a:endParaRPr/>
          </a:p>
          <a:p>
            <a:pPr indent="0" lvl="0" marL="0" rtl="0" algn="l">
              <a:spcBef>
                <a:spcPts val="0"/>
              </a:spcBef>
              <a:spcAft>
                <a:spcPts val="0"/>
              </a:spcAft>
              <a:buNone/>
            </a:pPr>
            <a:r>
              <a:rPr lang="en"/>
              <a:t>Bottom 3 States -North, South Dakota, Wyoming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c62e2954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c62e2954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ab17197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ab17197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2828"/>
                </a:solidFill>
                <a:highlight>
                  <a:srgbClr val="FFFFFF"/>
                </a:highlight>
                <a:latin typeface="Montserrat"/>
                <a:ea typeface="Montserrat"/>
                <a:cs typeface="Montserrat"/>
                <a:sym typeface="Montserrat"/>
              </a:rPr>
              <a:t>Racial minorities experience homelessness at a disproportionate rate. For example, black or African Americans make up 13% of the general population but 40% of the homeless population.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ab171970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ab171970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B3A3D"/>
                </a:solidFill>
                <a:highlight>
                  <a:srgbClr val="F3F3F3"/>
                </a:highlight>
              </a:rPr>
              <a:t>Males are far more likely to experience homelessness than their female counterparts. Out of every 10,000 males, 22 are homeless. For women and girls, that number is 13. Gender disparities are even more evident when the focus is solely on individual adults (the most significant subgroup within homelessness). The overwhelming majority (70 percent) are men. (https://endhomelessness.org/homelessness-in-america/homelessness-statistics/state-of-homelessness-2021/)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c62e2954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c62e2954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know what the Homeless Population looked like across the nation. What are our top states affected so we can further pick that apart as to why the numbers are so high there. We have California at a stunningly high population through the years, followed not so closely by New York, Florida and Texas. We see listed here Washington and Massachusetts but the 5th and 6th place were alternating through the years </a:t>
            </a:r>
            <a:r>
              <a:rPr lang="en"/>
              <a:t>including</a:t>
            </a:r>
            <a:r>
              <a:rPr lang="en"/>
              <a:t> in 2010, Georgia. But we focused our efforts on the more currently high populated states. This graph also shows that the numbers are not </a:t>
            </a:r>
            <a:r>
              <a:rPr lang="en"/>
              <a:t>consistently</a:t>
            </a:r>
            <a:r>
              <a:rPr lang="en"/>
              <a:t> uprising and we can’t see any particular pattern.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c62e2954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c62e2954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are trend graphs of the Top 6 States. We know that the homeless population is rising as whole, but it does not seem to ONLY be rising. There are a lot of waves in these numbers. You can see here that California, </a:t>
            </a:r>
            <a:r>
              <a:rPr lang="en">
                <a:solidFill>
                  <a:schemeClr val="dk1"/>
                </a:solidFill>
              </a:rPr>
              <a:t>although</a:t>
            </a:r>
            <a:r>
              <a:rPr lang="en">
                <a:solidFill>
                  <a:schemeClr val="dk1"/>
                </a:solidFill>
              </a:rPr>
              <a:t> trending </a:t>
            </a:r>
            <a:r>
              <a:rPr lang="en">
                <a:solidFill>
                  <a:schemeClr val="dk1"/>
                </a:solidFill>
              </a:rPr>
              <a:t>positively</a:t>
            </a:r>
            <a:r>
              <a:rPr lang="en">
                <a:solidFill>
                  <a:schemeClr val="dk1"/>
                </a:solidFill>
              </a:rPr>
              <a:t> for an increase are scaling down in some years. Same with all of them really except for Massachusetts, our 6th highest populated for the homeless. That state seems to be trending negatively. They just had a spike of about 4000 people between 2017 and 2018. Maybe we will see a downgrade in those numbers overall. New York also has a negative trend. Knowing that these states are truly all over the map, </a:t>
            </a:r>
            <a:r>
              <a:rPr lang="en">
                <a:solidFill>
                  <a:schemeClr val="dk1"/>
                </a:solidFill>
              </a:rPr>
              <a:t>we obviously had to test it against the grand total population.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e97abb3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e97abb3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we see </a:t>
            </a:r>
            <a:r>
              <a:rPr lang="en"/>
              <a:t>certain states holding the Top 6 slots for homelessness, how do they compare to the states estimated total population? The United States population grows approximately .9% each year so are we simply largely populated with homeless persons because we are overpopulated in general? We see California is always the most populated state followed by Texas then New York, Florida, Illinois, and Pennsylvania. The homeless population does not trend the same way, so we know that there is some sort of cause besides simply just a lot of people around. I have singled out some choice states that support this. If you see in the blue graph, that is 2010’s numbers compared. There are a couple states with their ratios completely out of whack with what would be considered a high homeless population. You’ll see Oregon as a main example of that. When it comes to the 2020 numbers, we see the same a change, but not a trend. I’d say just by looking at the ticks, we have an overall leveling out in most states and a steady increase in others like our Top 6. I’d say the most we can take away from these numbers are the high increase in total population.</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cabda132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cabda132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have one of the correlation heat maps done of factors of 2021 income. This tells us that we do have some potential correlations between mainly the homes where we have residents on disability, welfare and claimants of unemployment, BUT do we have causality?? I ran these factors, through a random forest test to determine if there was a model to help predict. Based on the random forest, we are resulting in a 54% accuracy for the model. Based on the amount of data, it should give us an extremely </a:t>
            </a:r>
            <a:r>
              <a:rPr lang="en"/>
              <a:t>accurate</a:t>
            </a:r>
            <a:r>
              <a:rPr lang="en"/>
              <a:t> model. Generally, the larger the dataset, the more accurate. We have 18,152 entries, so this tells us that it is going to be nearly impossible for any of the variables to accurately predict what will be the future household income. We know this to be one of the major contributors to homelessness, so being that we cannot predict it, we will not be able to deduce it as a factor for </a:t>
            </a:r>
            <a:r>
              <a:rPr lang="en"/>
              <a:t>growing</a:t>
            </a:r>
            <a:r>
              <a:rPr lang="en"/>
              <a:t> nor decreasing homeless </a:t>
            </a:r>
            <a:r>
              <a:rPr lang="en"/>
              <a:t>population</a:t>
            </a:r>
            <a:r>
              <a:rPr lang="en"/>
              <a:t>. At this point, it would be skepticism and not accurate assumption.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caa2f2f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caa2f2f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options do the homeless have to assist them with having a safe place?</a:t>
            </a:r>
            <a:endParaRPr/>
          </a:p>
          <a:p>
            <a:pPr indent="0" lvl="0" marL="0" rtl="0" algn="l">
              <a:lnSpc>
                <a:spcPct val="115000"/>
              </a:lnSpc>
              <a:spcBef>
                <a:spcPts val="2500"/>
              </a:spcBef>
              <a:spcAft>
                <a:spcPts val="0"/>
              </a:spcAft>
              <a:buClr>
                <a:schemeClr val="dk1"/>
              </a:buClr>
              <a:buSzPts val="1100"/>
              <a:buFont typeface="Arial"/>
              <a:buNone/>
            </a:pPr>
            <a:r>
              <a:rPr lang="en" sz="1200">
                <a:solidFill>
                  <a:srgbClr val="333333"/>
                </a:solidFill>
              </a:rPr>
              <a:t>Emergency Shelters- These facilities are often the first place people turn to during or after experiencing an economic or domestic crisis. Emergency shelters provide support services and short-term stabilization for individuals and families before finding appropriate housing that meets their long-term needs.</a:t>
            </a:r>
            <a:endParaRPr sz="1200">
              <a:solidFill>
                <a:srgbClr val="333333"/>
              </a:solidFill>
            </a:endParaRPr>
          </a:p>
          <a:p>
            <a:pPr indent="0" lvl="0" marL="0" rtl="0" algn="l">
              <a:lnSpc>
                <a:spcPct val="115000"/>
              </a:lnSpc>
              <a:spcBef>
                <a:spcPts val="2500"/>
              </a:spcBef>
              <a:spcAft>
                <a:spcPts val="0"/>
              </a:spcAft>
              <a:buClr>
                <a:schemeClr val="dk1"/>
              </a:buClr>
              <a:buSzPts val="1100"/>
              <a:buFont typeface="Arial"/>
              <a:buNone/>
            </a:pPr>
            <a:r>
              <a:rPr lang="en" sz="1200">
                <a:solidFill>
                  <a:srgbClr val="333333"/>
                </a:solidFill>
              </a:rPr>
              <a:t>Transitional Shelters-   provide temporary residence, ranging from six to 24 months for people experiencing homelessness. Transitional shelters typically include supportive services to improve employability, to further help individuals obtain permanent housing as quickly as possible. </a:t>
            </a:r>
            <a:endParaRPr sz="1200">
              <a:solidFill>
                <a:srgbClr val="333333"/>
              </a:solidFill>
            </a:endParaRPr>
          </a:p>
          <a:p>
            <a:pPr indent="0" lvl="0" marL="0" rtl="0" algn="l">
              <a:lnSpc>
                <a:spcPct val="115000"/>
              </a:lnSpc>
              <a:spcBef>
                <a:spcPts val="2500"/>
              </a:spcBef>
              <a:spcAft>
                <a:spcPts val="0"/>
              </a:spcAft>
              <a:buClr>
                <a:schemeClr val="dk1"/>
              </a:buClr>
              <a:buSzPts val="1100"/>
              <a:buFont typeface="Arial"/>
              <a:buNone/>
            </a:pPr>
            <a:r>
              <a:rPr lang="en" sz="1200">
                <a:solidFill>
                  <a:srgbClr val="333333"/>
                </a:solidFill>
              </a:rPr>
              <a:t>Rapid Re-Housing- provides assistance to help individuals and/or families find a home of their own as quickly as possible. It is a housing first solution for non-chronic homelessness where individuals or families rent an apartment of their own and are provided temporary community support services which can include case management and time-limited financial assistance, with the goal to bring them quickly out of homelessness.</a:t>
            </a:r>
            <a:endParaRPr sz="1200">
              <a:solidFill>
                <a:srgbClr val="333333"/>
              </a:solidFill>
            </a:endParaRPr>
          </a:p>
          <a:p>
            <a:pPr indent="0" lvl="0" marL="0" rtl="0" algn="l">
              <a:lnSpc>
                <a:spcPct val="115000"/>
              </a:lnSpc>
              <a:spcBef>
                <a:spcPts val="2500"/>
              </a:spcBef>
              <a:spcAft>
                <a:spcPts val="0"/>
              </a:spcAft>
              <a:buClr>
                <a:schemeClr val="dk1"/>
              </a:buClr>
              <a:buSzPts val="1100"/>
              <a:buFont typeface="Arial"/>
              <a:buNone/>
            </a:pPr>
            <a:r>
              <a:rPr lang="en" sz="1200">
                <a:solidFill>
                  <a:srgbClr val="333333"/>
                </a:solidFill>
              </a:rPr>
              <a:t>Permanent Supportive Housing-  is a program designed to provide housing and supportive services on a long-term basis to formerly chronically homeless* people. These are individuals who have a diagnosed disability and who have been continuously homeless for one year or more.</a:t>
            </a:r>
            <a:endParaRPr sz="1200">
              <a:solidFill>
                <a:srgbClr val="333333"/>
              </a:solidFill>
            </a:endParaRPr>
          </a:p>
          <a:p>
            <a:pPr indent="0" lvl="0" marL="0" rtl="0" algn="l">
              <a:lnSpc>
                <a:spcPct val="115000"/>
              </a:lnSpc>
              <a:spcBef>
                <a:spcPts val="1500"/>
              </a:spcBef>
              <a:spcAft>
                <a:spcPts val="0"/>
              </a:spcAft>
              <a:buNone/>
            </a:pPr>
            <a:r>
              <a:rPr lang="en" sz="1200">
                <a:solidFill>
                  <a:schemeClr val="dk1"/>
                </a:solidFill>
              </a:rPr>
              <a:t>Safe Havens- serve as refuge for people who are homeless and have a serious mental illness. Safe Havens provide more than shelter. They close the gap in housing and services available for those homeless individuals who, perhaps because of their illness, have refused help or have been denied or removed from other homeless programs.</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caa2f2f6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caa2f2f6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caa2f2f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caa2f2f6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now looking at the average temperature for California, Florida, New York, Texas and Washington, which are the highest populated states.  New York has the lowest annual average temperature and Florida has the highest.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has weather and/or climate affected the US homeless population?</a:t>
            </a:r>
            <a:endParaRPr/>
          </a:p>
          <a:p>
            <a:pPr indent="0" lvl="0" marL="0" rtl="0" algn="l">
              <a:spcBef>
                <a:spcPts val="0"/>
              </a:spcBef>
              <a:spcAft>
                <a:spcPts val="0"/>
              </a:spcAft>
              <a:buNone/>
            </a:pPr>
            <a:r>
              <a:rPr lang="en"/>
              <a:t>Consider yourself as being homeless, I would think you would want to have the most perfect weather as possible.  California is the number 1 highest populated state with homelessness.  If you had to be homeless, why not be in a state that has an average of 65 degrees fahrenheit and also a state that barely gets precipitation.  It’s also a great location being that it borders the Pacific.  New York is the 2nd most populated state with homelessness.  They’re average temperature is 45 degrees fahrenheit.  Although there are laws in just about every state criminalizing homelessness, it’s hard to control in highly populated areas.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caa2f2f6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caa2f2f6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is based off the highest populated states from 2010-2021.  It shows the precipitation rate for California, New York, </a:t>
            </a:r>
            <a:r>
              <a:rPr lang="en"/>
              <a:t>Florida</a:t>
            </a:r>
            <a:r>
              <a:rPr lang="en"/>
              <a:t>, Texas and Washington.  Based off our data, we can see that the state of California has the lowest precipitation rate.  Also notice Florida’s values are set a little different.  The values go up to 8.  Florida has the highest </a:t>
            </a:r>
            <a:r>
              <a:rPr lang="en"/>
              <a:t>precipitation</a:t>
            </a:r>
            <a:r>
              <a:rPr lang="en"/>
              <a:t> of these five states.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c62e2954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c62e2954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cabda132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cabda132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the bar chart that was created based on data found, Homelessness in the Veteran Community has decreased over time. According to a source, there are communities that are working together to end Homelessness </a:t>
            </a:r>
            <a:r>
              <a:rPr lang="en"/>
              <a:t>across</a:t>
            </a:r>
            <a:r>
              <a:rPr lang="en"/>
              <a:t> the nation.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50 Facts About Homelessness in America | Stacker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d4824d2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d4824d2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Veteran Homelessness was very HIGH in California, Florida, New York, Texas, and Washington.</a:t>
            </a:r>
            <a:endParaRPr/>
          </a:p>
          <a:p>
            <a:pPr indent="0" lvl="0" marL="0" rtl="0" algn="l">
              <a:spcBef>
                <a:spcPts val="0"/>
              </a:spcBef>
              <a:spcAft>
                <a:spcPts val="0"/>
              </a:spcAft>
              <a:buNone/>
            </a:pPr>
            <a:r>
              <a:rPr lang="en"/>
              <a:t>Followed by other states that were in the HIGH-LOW range.  Those states are Arizona, Colorado, Georgia, Illinois, Massachusetts, Michigan, Missouri, North Carolina, Nevada, Ohio, Oregon, </a:t>
            </a:r>
            <a:r>
              <a:rPr lang="en"/>
              <a:t>Pennsylvania</a:t>
            </a:r>
            <a:r>
              <a:rPr lang="en"/>
              <a:t>, Tennessee, and Virginia. (continue on next page)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ff11990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ff11990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e081fec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e081fec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e081fec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e081fec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cabda132f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cabda132f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c1348093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c1348093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c1348093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c1348093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c1348093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c1348093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e88c3bacd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e88c3bacd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c1348093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c1348093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e88c3bac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e88c3bac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c1348093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c1348093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c1348093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c1348093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e97abb3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e97abb3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HANYURY</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What is Homelessness? - (neighbor.org)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31.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0" y="1350600"/>
            <a:ext cx="7801500" cy="930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5500"/>
              <a:t>Addressing</a:t>
            </a:r>
            <a:r>
              <a:rPr lang="en" sz="5500"/>
              <a:t> the Invisible People:</a:t>
            </a:r>
            <a:endParaRPr sz="55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lang="en" sz="2480">
                <a:solidFill>
                  <a:schemeClr val="dk2"/>
                </a:solidFill>
                <a:latin typeface="Arial"/>
                <a:ea typeface="Arial"/>
                <a:cs typeface="Arial"/>
                <a:sym typeface="Arial"/>
              </a:rPr>
              <a:t>Hanyury Ascencio, Amari Colinares, LaKisha Collins-Mitchell, Leketa Hobbs, Jessica Jay-Sells</a:t>
            </a:r>
            <a:endParaRPr sz="2480">
              <a:solidFill>
                <a:schemeClr val="dk2"/>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2480">
              <a:solidFill>
                <a:schemeClr val="dk2"/>
              </a:solidFill>
              <a:latin typeface="Arial"/>
              <a:ea typeface="Arial"/>
              <a:cs typeface="Arial"/>
              <a:sym typeface="Arial"/>
            </a:endParaRPr>
          </a:p>
        </p:txBody>
      </p:sp>
      <p:sp>
        <p:nvSpPr>
          <p:cNvPr id="61" name="Google Shape;61;p13"/>
          <p:cNvSpPr txBox="1"/>
          <p:nvPr>
            <p:ph type="ctrTitle"/>
          </p:nvPr>
        </p:nvSpPr>
        <p:spPr>
          <a:xfrm>
            <a:off x="671250" y="1952975"/>
            <a:ext cx="7801500" cy="930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800"/>
              <a:t>Homeless Population In USA Analyzation</a:t>
            </a:r>
            <a:endParaRPr sz="3800"/>
          </a:p>
        </p:txBody>
      </p:sp>
      <p:sp>
        <p:nvSpPr>
          <p:cNvPr id="62" name="Google Shape;62;p13"/>
          <p:cNvSpPr txBox="1"/>
          <p:nvPr/>
        </p:nvSpPr>
        <p:spPr>
          <a:xfrm>
            <a:off x="3072000" y="3967475"/>
            <a:ext cx="3000000" cy="49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 sz="2480">
                <a:solidFill>
                  <a:schemeClr val="dk2"/>
                </a:solidFill>
              </a:rPr>
              <a:t>Entity X Woz 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idx="1" type="body"/>
          </p:nvPr>
        </p:nvSpPr>
        <p:spPr>
          <a:xfrm>
            <a:off x="254000" y="1433025"/>
            <a:ext cx="3018000" cy="3234000"/>
          </a:xfrm>
          <a:prstGeom prst="rect">
            <a:avLst/>
          </a:prstGeom>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There are over half a million  people experiencing homelessness in the US.</a:t>
            </a:r>
            <a:endParaRPr sz="110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Families with children makeup 30% of homeless persons.</a:t>
            </a:r>
            <a:endParaRPr sz="110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According to the data, transgender people make up .5% of the general United States homeless population. 63% of them being unsheltered. </a:t>
            </a:r>
            <a:endParaRPr sz="110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The number of Veterans who were homeless fell by almost 50% in the decade between 2009 and 2019.</a:t>
            </a:r>
            <a:endParaRPr sz="110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Over a quarter of the homeless population resides in California.</a:t>
            </a:r>
            <a:endParaRPr sz="1100">
              <a:solidFill>
                <a:schemeClr val="dk1"/>
              </a:solidFill>
              <a:latin typeface="Arial"/>
              <a:ea typeface="Arial"/>
              <a:cs typeface="Arial"/>
              <a:sym typeface="Arial"/>
            </a:endParaRPr>
          </a:p>
          <a:p>
            <a:pPr indent="0" lvl="0" marL="0" rtl="0" algn="l">
              <a:spcBef>
                <a:spcPts val="1200"/>
              </a:spcBef>
              <a:spcAft>
                <a:spcPts val="1200"/>
              </a:spcAft>
              <a:buNone/>
            </a:pPr>
            <a:r>
              <a:t/>
            </a:r>
            <a:endParaRPr sz="1100">
              <a:solidFill>
                <a:srgbClr val="1D1C1D"/>
              </a:solidFill>
              <a:highlight>
                <a:srgbClr val="F8F8F8"/>
              </a:highlight>
              <a:latin typeface="Arial"/>
              <a:ea typeface="Arial"/>
              <a:cs typeface="Arial"/>
              <a:sym typeface="Arial"/>
            </a:endParaRPr>
          </a:p>
        </p:txBody>
      </p:sp>
      <p:pic>
        <p:nvPicPr>
          <p:cNvPr id="125" name="Google Shape;125;p22"/>
          <p:cNvPicPr preferRelativeResize="0"/>
          <p:nvPr/>
        </p:nvPicPr>
        <p:blipFill>
          <a:blip r:embed="rId3">
            <a:alphaModFix/>
          </a:blip>
          <a:stretch>
            <a:fillRect/>
          </a:stretch>
        </p:blipFill>
        <p:spPr>
          <a:xfrm>
            <a:off x="3272000" y="673163"/>
            <a:ext cx="5719499" cy="3797178"/>
          </a:xfrm>
          <a:prstGeom prst="rect">
            <a:avLst/>
          </a:prstGeom>
          <a:noFill/>
          <a:ln>
            <a:noFill/>
          </a:ln>
        </p:spPr>
      </p:pic>
      <p:sp>
        <p:nvSpPr>
          <p:cNvPr id="126" name="Google Shape;126;p22"/>
          <p:cNvSpPr txBox="1"/>
          <p:nvPr>
            <p:ph type="title"/>
          </p:nvPr>
        </p:nvSpPr>
        <p:spPr>
          <a:xfrm>
            <a:off x="162725" y="152400"/>
            <a:ext cx="3109500" cy="10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Stats</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Questions</a:t>
            </a:r>
            <a:endParaRPr/>
          </a:p>
        </p:txBody>
      </p:sp>
      <p:sp>
        <p:nvSpPr>
          <p:cNvPr id="132" name="Google Shape;132;p23"/>
          <p:cNvSpPr txBox="1"/>
          <p:nvPr>
            <p:ph idx="1" type="body"/>
          </p:nvPr>
        </p:nvSpPr>
        <p:spPr>
          <a:xfrm>
            <a:off x="311700" y="1152475"/>
            <a:ext cx="8520600" cy="375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What is a large contributor to the growing numbers of homeless persons in the US?</a:t>
            </a:r>
            <a:endParaRPr/>
          </a:p>
          <a:p>
            <a:pPr indent="0" lvl="0" marL="0" rtl="0" algn="l">
              <a:spcBef>
                <a:spcPts val="1200"/>
              </a:spcBef>
              <a:spcAft>
                <a:spcPts val="0"/>
              </a:spcAft>
              <a:buNone/>
            </a:pPr>
            <a:r>
              <a:rPr lang="en"/>
              <a:t>What are the demographics of the people most affected?</a:t>
            </a:r>
            <a:endParaRPr/>
          </a:p>
          <a:p>
            <a:pPr indent="0" lvl="0" marL="0" rtl="0" algn="l">
              <a:spcBef>
                <a:spcPts val="1200"/>
              </a:spcBef>
              <a:spcAft>
                <a:spcPts val="0"/>
              </a:spcAft>
              <a:buNone/>
            </a:pPr>
            <a:r>
              <a:rPr lang="en"/>
              <a:t>How has the Veteran Homeless population changed over the years?</a:t>
            </a:r>
            <a:endParaRPr/>
          </a:p>
          <a:p>
            <a:pPr indent="0" lvl="0" marL="0" rtl="0" algn="l">
              <a:spcBef>
                <a:spcPts val="1200"/>
              </a:spcBef>
              <a:spcAft>
                <a:spcPts val="0"/>
              </a:spcAft>
              <a:buNone/>
            </a:pPr>
            <a:r>
              <a:rPr lang="en"/>
              <a:t>What percentage of the U.S. homeless population is transgender and or gender non-conforming?</a:t>
            </a:r>
            <a:endParaRPr/>
          </a:p>
          <a:p>
            <a:pPr indent="0" lvl="0" marL="0" rtl="0" algn="l">
              <a:spcBef>
                <a:spcPts val="1200"/>
              </a:spcBef>
              <a:spcAft>
                <a:spcPts val="0"/>
              </a:spcAft>
              <a:buNone/>
            </a:pPr>
            <a:r>
              <a:rPr lang="en"/>
              <a:t>Is housing/shelters available for the homeless population? If so, </a:t>
            </a:r>
            <a:r>
              <a:rPr lang="en"/>
              <a:t>What kind?</a:t>
            </a:r>
            <a:endParaRPr/>
          </a:p>
          <a:p>
            <a:pPr indent="0" lvl="0" marL="0" rtl="0" algn="l">
              <a:spcBef>
                <a:spcPts val="1200"/>
              </a:spcBef>
              <a:spcAft>
                <a:spcPts val="0"/>
              </a:spcAft>
              <a:buNone/>
            </a:pPr>
            <a:r>
              <a:rPr lang="en"/>
              <a:t>How does weather affect the homeless population?</a:t>
            </a:r>
            <a:endParaRPr/>
          </a:p>
          <a:p>
            <a:pPr indent="0" lvl="0" marL="0" rtl="0" algn="l">
              <a:spcBef>
                <a:spcPts val="1200"/>
              </a:spcBef>
              <a:spcAft>
                <a:spcPts val="0"/>
              </a:spcAft>
              <a:buNone/>
            </a:pPr>
            <a:r>
              <a:rPr lang="en"/>
              <a:t>Does your income indicate your risk for becoming homeless in the future?</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Languages</a:t>
            </a:r>
            <a:endParaRPr/>
          </a:p>
        </p:txBody>
      </p:sp>
      <p:sp>
        <p:nvSpPr>
          <p:cNvPr id="138" name="Google Shape;138;p24"/>
          <p:cNvSpPr txBox="1"/>
          <p:nvPr>
            <p:ph idx="1" type="body"/>
          </p:nvPr>
        </p:nvSpPr>
        <p:spPr>
          <a:xfrm>
            <a:off x="311700" y="1152475"/>
            <a:ext cx="8520600" cy="3773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Excel</a:t>
            </a:r>
            <a:endParaRPr/>
          </a:p>
          <a:p>
            <a:pPr indent="-342900" lvl="0" marL="457200" rtl="0" algn="l">
              <a:spcBef>
                <a:spcPts val="0"/>
              </a:spcBef>
              <a:spcAft>
                <a:spcPts val="0"/>
              </a:spcAft>
              <a:buSzPts val="1800"/>
              <a:buChar char="●"/>
            </a:pPr>
            <a:r>
              <a:rPr lang="en"/>
              <a:t>Python</a:t>
            </a:r>
            <a:endParaRPr/>
          </a:p>
          <a:p>
            <a:pPr indent="-342900" lvl="0" marL="457200" rtl="0" algn="l">
              <a:spcBef>
                <a:spcPts val="0"/>
              </a:spcBef>
              <a:spcAft>
                <a:spcPts val="0"/>
              </a:spcAft>
              <a:buSzPts val="1800"/>
              <a:buChar char="●"/>
            </a:pPr>
            <a:r>
              <a:rPr lang="en"/>
              <a:t>R</a:t>
            </a:r>
            <a:endParaRPr/>
          </a:p>
          <a:p>
            <a:pPr indent="0" lvl="0" marL="457200" rtl="0" algn="l">
              <a:spcBef>
                <a:spcPts val="1200"/>
              </a:spcBef>
              <a:spcAft>
                <a:spcPts val="0"/>
              </a:spcAft>
              <a:buNone/>
            </a:pPr>
            <a:r>
              <a:rPr lang="en" sz="2000">
                <a:solidFill>
                  <a:schemeClr val="dk1"/>
                </a:solidFill>
              </a:rPr>
              <a:t>Tools</a:t>
            </a:r>
            <a:endParaRPr sz="2000">
              <a:solidFill>
                <a:schemeClr val="dk1"/>
              </a:solidFill>
            </a:endParaRPr>
          </a:p>
          <a:p>
            <a:pPr indent="-342900" lvl="0" marL="457200" rtl="0" algn="l">
              <a:spcBef>
                <a:spcPts val="1200"/>
              </a:spcBef>
              <a:spcAft>
                <a:spcPts val="0"/>
              </a:spcAft>
              <a:buSzPts val="1800"/>
              <a:buChar char="●"/>
            </a:pPr>
            <a:r>
              <a:rPr lang="en"/>
              <a:t>Jupyter Notebook</a:t>
            </a:r>
            <a:endParaRPr/>
          </a:p>
          <a:p>
            <a:pPr indent="-342900" lvl="0" marL="457200" rtl="0" algn="l">
              <a:spcBef>
                <a:spcPts val="0"/>
              </a:spcBef>
              <a:spcAft>
                <a:spcPts val="0"/>
              </a:spcAft>
              <a:buSzPts val="1800"/>
              <a:buChar char="●"/>
            </a:pPr>
            <a:r>
              <a:rPr lang="en"/>
              <a:t>R*Studio</a:t>
            </a:r>
            <a:endParaRPr/>
          </a:p>
          <a:p>
            <a:pPr indent="0" lvl="0" marL="457200" rtl="0" algn="l">
              <a:spcBef>
                <a:spcPts val="1200"/>
              </a:spcBef>
              <a:spcAft>
                <a:spcPts val="0"/>
              </a:spcAft>
              <a:buNone/>
            </a:pPr>
            <a:r>
              <a:rPr b="1" lang="en" sz="2000">
                <a:solidFill>
                  <a:schemeClr val="dk1"/>
                </a:solidFill>
              </a:rPr>
              <a:t>Visuals</a:t>
            </a:r>
            <a:endParaRPr b="1" sz="2000">
              <a:solidFill>
                <a:schemeClr val="dk1"/>
              </a:solidFill>
            </a:endParaRPr>
          </a:p>
          <a:p>
            <a:pPr indent="-342900" lvl="0" marL="457200" rtl="0" algn="l">
              <a:spcBef>
                <a:spcPts val="1200"/>
              </a:spcBef>
              <a:spcAft>
                <a:spcPts val="0"/>
              </a:spcAft>
              <a:buSzPts val="1800"/>
              <a:buChar char="●"/>
            </a:pPr>
            <a:r>
              <a:rPr lang="en"/>
              <a:t>Tableau </a:t>
            </a:r>
            <a:endParaRPr/>
          </a:p>
          <a:p>
            <a:pPr indent="0" lvl="0" marL="45720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Histograms</a:t>
            </a:r>
            <a:endParaRPr/>
          </a:p>
          <a:p>
            <a:pPr indent="-342900" lvl="0" marL="457200" rtl="0" algn="l">
              <a:spcBef>
                <a:spcPts val="0"/>
              </a:spcBef>
              <a:spcAft>
                <a:spcPts val="0"/>
              </a:spcAft>
              <a:buSzPts val="1800"/>
              <a:buChar char="●"/>
            </a:pPr>
            <a:r>
              <a:rPr lang="en"/>
              <a:t>Pairplots</a:t>
            </a:r>
            <a:endParaRPr/>
          </a:p>
          <a:p>
            <a:pPr indent="-342900" lvl="0" marL="457200" rtl="0" algn="l">
              <a:spcBef>
                <a:spcPts val="0"/>
              </a:spcBef>
              <a:spcAft>
                <a:spcPts val="0"/>
              </a:spcAft>
              <a:buSzPts val="1800"/>
              <a:buChar char="●"/>
            </a:pPr>
            <a:r>
              <a:rPr lang="en"/>
              <a:t>Pearson and other Correlations</a:t>
            </a:r>
            <a:endParaRPr/>
          </a:p>
          <a:p>
            <a:pPr indent="-342900" lvl="0" marL="457200" rtl="0" algn="l">
              <a:spcBef>
                <a:spcPts val="0"/>
              </a:spcBef>
              <a:spcAft>
                <a:spcPts val="0"/>
              </a:spcAft>
              <a:buSzPts val="1800"/>
              <a:buChar char="●"/>
            </a:pPr>
            <a:r>
              <a:rPr lang="en"/>
              <a:t>Heatmaps</a:t>
            </a:r>
            <a:endParaRPr/>
          </a:p>
          <a:p>
            <a:pPr indent="-342900" lvl="0" marL="457200" rtl="0" algn="l">
              <a:spcBef>
                <a:spcPts val="0"/>
              </a:spcBef>
              <a:spcAft>
                <a:spcPts val="0"/>
              </a:spcAft>
              <a:buSzPts val="1800"/>
              <a:buChar char="●"/>
            </a:pPr>
            <a:r>
              <a:rPr lang="en"/>
              <a:t>Normal Distribution</a:t>
            </a:r>
            <a:endParaRPr/>
          </a:p>
          <a:p>
            <a:pPr indent="-342900" lvl="0" marL="457200" rtl="0" algn="l">
              <a:spcBef>
                <a:spcPts val="0"/>
              </a:spcBef>
              <a:spcAft>
                <a:spcPts val="0"/>
              </a:spcAft>
              <a:buSzPts val="1800"/>
              <a:buChar char="●"/>
            </a:pPr>
            <a:r>
              <a:rPr lang="en"/>
              <a:t>Mean and Averaging</a:t>
            </a:r>
            <a:endParaRPr/>
          </a:p>
          <a:p>
            <a:pPr indent="-342900" lvl="0" marL="457200" rtl="0" algn="l">
              <a:spcBef>
                <a:spcPts val="0"/>
              </a:spcBef>
              <a:spcAft>
                <a:spcPts val="0"/>
              </a:spcAft>
              <a:buSzPts val="1800"/>
              <a:buChar char="●"/>
            </a:pPr>
            <a:r>
              <a:rPr lang="en"/>
              <a:t>K-Clusters</a:t>
            </a:r>
            <a:endParaRPr/>
          </a:p>
          <a:p>
            <a:pPr indent="-342900" lvl="0" marL="457200" rtl="0" algn="l">
              <a:spcBef>
                <a:spcPts val="0"/>
              </a:spcBef>
              <a:spcAft>
                <a:spcPts val="0"/>
              </a:spcAft>
              <a:buSzPts val="1800"/>
              <a:buChar char="●"/>
            </a:pPr>
            <a:r>
              <a:rPr lang="en"/>
              <a:t>Chi-square</a:t>
            </a:r>
            <a:endParaRPr/>
          </a:p>
          <a:p>
            <a:pPr indent="-342900" lvl="0" marL="457200" rtl="0" algn="l">
              <a:spcBef>
                <a:spcPts val="0"/>
              </a:spcBef>
              <a:spcAft>
                <a:spcPts val="0"/>
              </a:spcAft>
              <a:buSzPts val="1800"/>
              <a:buChar char="●"/>
            </a:pPr>
            <a:r>
              <a:rPr lang="en"/>
              <a:t>Machine Learning</a:t>
            </a:r>
            <a:endParaRPr/>
          </a:p>
          <a:p>
            <a:pPr indent="-342900" lvl="0" marL="457200" rtl="0" algn="l">
              <a:spcBef>
                <a:spcPts val="0"/>
              </a:spcBef>
              <a:spcAft>
                <a:spcPts val="0"/>
              </a:spcAft>
              <a:buSzPts val="1800"/>
              <a:buChar char="●"/>
            </a:pPr>
            <a:r>
              <a:rPr lang="en"/>
              <a:t>Decision</a:t>
            </a:r>
            <a:r>
              <a:rPr lang="en"/>
              <a:t> Trees</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283400" y="45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150" name="Google Shape;15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is no methodological consent on counting the homeless and their needs; thus in most cities only estimated homeless populations are known.</a:t>
            </a:r>
            <a:endParaRPr/>
          </a:p>
          <a:p>
            <a:pPr indent="-342900" lvl="0" marL="457200" rtl="0" algn="l">
              <a:spcBef>
                <a:spcPts val="1200"/>
              </a:spcBef>
              <a:spcAft>
                <a:spcPts val="0"/>
              </a:spcAft>
              <a:buSzPts val="1800"/>
              <a:buChar char="●"/>
            </a:pPr>
            <a:r>
              <a:rPr lang="en"/>
              <a:t>HUD</a:t>
            </a:r>
            <a:endParaRPr/>
          </a:p>
          <a:p>
            <a:pPr indent="-342900" lvl="0" marL="457200" rtl="0" algn="l">
              <a:spcBef>
                <a:spcPts val="0"/>
              </a:spcBef>
              <a:spcAft>
                <a:spcPts val="0"/>
              </a:spcAft>
              <a:buSzPts val="1800"/>
              <a:buChar char="●"/>
            </a:pPr>
            <a:r>
              <a:rPr lang="en"/>
              <a:t>Census</a:t>
            </a:r>
            <a:endParaRPr/>
          </a:p>
          <a:p>
            <a:pPr indent="-342900" lvl="0" marL="457200" rtl="0" algn="l">
              <a:spcBef>
                <a:spcPts val="0"/>
              </a:spcBef>
              <a:spcAft>
                <a:spcPts val="0"/>
              </a:spcAft>
              <a:buSzPts val="1800"/>
              <a:buChar char="●"/>
            </a:pPr>
            <a:r>
              <a:rPr lang="en"/>
              <a:t>CoC</a:t>
            </a:r>
            <a:endParaRPr/>
          </a:p>
          <a:p>
            <a:pPr indent="-342900" lvl="0" marL="457200" rtl="0" algn="l">
              <a:spcBef>
                <a:spcPts val="0"/>
              </a:spcBef>
              <a:spcAft>
                <a:spcPts val="0"/>
              </a:spcAft>
              <a:buSzPts val="1800"/>
              <a:buChar char="●"/>
            </a:pPr>
            <a:r>
              <a:rPr lang="en"/>
              <a:t>NOA</a:t>
            </a:r>
            <a:r>
              <a:rPr lang="en"/>
              <a:t>A</a:t>
            </a:r>
            <a:endParaRPr/>
          </a:p>
          <a:p>
            <a:pPr indent="-342900" lvl="0" marL="457200" rtl="0" algn="l">
              <a:spcBef>
                <a:spcPts val="0"/>
              </a:spcBef>
              <a:spcAft>
                <a:spcPts val="0"/>
              </a:spcAft>
              <a:buSzPts val="1800"/>
              <a:buChar char="●"/>
            </a:pPr>
            <a:r>
              <a:rPr lang="en"/>
              <a:t>World Population review.com</a:t>
            </a:r>
            <a:endParaRPr/>
          </a:p>
          <a:p>
            <a:pPr indent="-342900" lvl="0" marL="457200" rtl="0" algn="l">
              <a:spcBef>
                <a:spcPts val="0"/>
              </a:spcBef>
              <a:spcAft>
                <a:spcPts val="0"/>
              </a:spcAft>
              <a:buSzPts val="1800"/>
              <a:buChar char="●"/>
            </a:pPr>
            <a:r>
              <a:rPr lang="en"/>
              <a:t>Usafacts.org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749950" y="289625"/>
            <a:ext cx="7852200" cy="691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800"/>
              <a:t>Data Wrangling</a:t>
            </a:r>
            <a:endParaRPr sz="2800"/>
          </a:p>
        </p:txBody>
      </p:sp>
      <p:pic>
        <p:nvPicPr>
          <p:cNvPr id="156" name="Google Shape;156;p27"/>
          <p:cNvPicPr preferRelativeResize="0"/>
          <p:nvPr/>
        </p:nvPicPr>
        <p:blipFill rotWithShape="1">
          <a:blip r:embed="rId3">
            <a:alphaModFix/>
          </a:blip>
          <a:srcRect b="0" l="0" r="35467" t="0"/>
          <a:stretch/>
        </p:blipFill>
        <p:spPr>
          <a:xfrm>
            <a:off x="5007850" y="981125"/>
            <a:ext cx="3594300" cy="3587901"/>
          </a:xfrm>
          <a:prstGeom prst="rect">
            <a:avLst/>
          </a:prstGeom>
          <a:noFill/>
          <a:ln>
            <a:noFill/>
          </a:ln>
        </p:spPr>
      </p:pic>
      <p:pic>
        <p:nvPicPr>
          <p:cNvPr id="157" name="Google Shape;157;p27"/>
          <p:cNvPicPr preferRelativeResize="0"/>
          <p:nvPr/>
        </p:nvPicPr>
        <p:blipFill rotWithShape="1">
          <a:blip r:embed="rId4">
            <a:alphaModFix/>
          </a:blip>
          <a:srcRect b="0" l="0" r="0" t="0"/>
          <a:stretch/>
        </p:blipFill>
        <p:spPr>
          <a:xfrm>
            <a:off x="749953" y="1075550"/>
            <a:ext cx="4172472" cy="33990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99113" y="3553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Wrangling</a:t>
            </a:r>
            <a:endParaRPr/>
          </a:p>
        </p:txBody>
      </p:sp>
      <p:sp>
        <p:nvSpPr>
          <p:cNvPr id="163" name="Google Shape;163;p28"/>
          <p:cNvSpPr txBox="1"/>
          <p:nvPr/>
        </p:nvSpPr>
        <p:spPr>
          <a:xfrm>
            <a:off x="436050" y="1557300"/>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164" name="Google Shape;164;p28"/>
          <p:cNvPicPr preferRelativeResize="0"/>
          <p:nvPr/>
        </p:nvPicPr>
        <p:blipFill>
          <a:blip r:embed="rId3">
            <a:alphaModFix/>
          </a:blip>
          <a:stretch>
            <a:fillRect/>
          </a:stretch>
        </p:blipFill>
        <p:spPr>
          <a:xfrm>
            <a:off x="0" y="1080535"/>
            <a:ext cx="3161601" cy="2728716"/>
          </a:xfrm>
          <a:prstGeom prst="rect">
            <a:avLst/>
          </a:prstGeom>
          <a:noFill/>
          <a:ln>
            <a:noFill/>
          </a:ln>
        </p:spPr>
      </p:pic>
      <p:pic>
        <p:nvPicPr>
          <p:cNvPr id="165" name="Google Shape;165;p28"/>
          <p:cNvPicPr preferRelativeResize="0"/>
          <p:nvPr/>
        </p:nvPicPr>
        <p:blipFill>
          <a:blip r:embed="rId4">
            <a:alphaModFix/>
          </a:blip>
          <a:stretch>
            <a:fillRect/>
          </a:stretch>
        </p:blipFill>
        <p:spPr>
          <a:xfrm>
            <a:off x="6302950" y="1131150"/>
            <a:ext cx="2859500" cy="2881201"/>
          </a:xfrm>
          <a:prstGeom prst="rect">
            <a:avLst/>
          </a:prstGeom>
          <a:noFill/>
          <a:ln>
            <a:noFill/>
          </a:ln>
        </p:spPr>
      </p:pic>
      <p:pic>
        <p:nvPicPr>
          <p:cNvPr id="166" name="Google Shape;166;p28"/>
          <p:cNvPicPr preferRelativeResize="0"/>
          <p:nvPr/>
        </p:nvPicPr>
        <p:blipFill>
          <a:blip r:embed="rId5">
            <a:alphaModFix/>
          </a:blip>
          <a:stretch>
            <a:fillRect/>
          </a:stretch>
        </p:blipFill>
        <p:spPr>
          <a:xfrm>
            <a:off x="3243975" y="2516250"/>
            <a:ext cx="2976601" cy="282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Results</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692725" y="181125"/>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177" name="Google Shape;177;p30"/>
          <p:cNvPicPr preferRelativeResize="0"/>
          <p:nvPr/>
        </p:nvPicPr>
        <p:blipFill>
          <a:blip r:embed="rId3">
            <a:alphaModFix/>
          </a:blip>
          <a:stretch>
            <a:fillRect/>
          </a:stretch>
        </p:blipFill>
        <p:spPr>
          <a:xfrm>
            <a:off x="255538" y="181125"/>
            <a:ext cx="8726575" cy="4654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183" name="Google Shape;183;p31"/>
          <p:cNvPicPr preferRelativeResize="0"/>
          <p:nvPr/>
        </p:nvPicPr>
        <p:blipFill>
          <a:blip r:embed="rId3">
            <a:alphaModFix/>
          </a:blip>
          <a:stretch>
            <a:fillRect/>
          </a:stretch>
        </p:blipFill>
        <p:spPr>
          <a:xfrm>
            <a:off x="331250" y="100150"/>
            <a:ext cx="8610874" cy="486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Team Members</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2"/>
          <p:cNvPicPr preferRelativeResize="0"/>
          <p:nvPr/>
        </p:nvPicPr>
        <p:blipFill>
          <a:blip r:embed="rId3">
            <a:alphaModFix/>
          </a:blip>
          <a:stretch>
            <a:fillRect/>
          </a:stretch>
        </p:blipFill>
        <p:spPr>
          <a:xfrm>
            <a:off x="0" y="0"/>
            <a:ext cx="3915700" cy="2353575"/>
          </a:xfrm>
          <a:prstGeom prst="rect">
            <a:avLst/>
          </a:prstGeom>
          <a:noFill/>
          <a:ln>
            <a:noFill/>
          </a:ln>
        </p:spPr>
      </p:pic>
      <p:pic>
        <p:nvPicPr>
          <p:cNvPr id="189" name="Google Shape;189;p32"/>
          <p:cNvPicPr preferRelativeResize="0"/>
          <p:nvPr/>
        </p:nvPicPr>
        <p:blipFill>
          <a:blip r:embed="rId4">
            <a:alphaModFix/>
          </a:blip>
          <a:stretch>
            <a:fillRect/>
          </a:stretch>
        </p:blipFill>
        <p:spPr>
          <a:xfrm>
            <a:off x="3944955" y="35775"/>
            <a:ext cx="4154619" cy="5143500"/>
          </a:xfrm>
          <a:prstGeom prst="rect">
            <a:avLst/>
          </a:prstGeom>
          <a:noFill/>
          <a:ln>
            <a:noFill/>
          </a:ln>
        </p:spPr>
      </p:pic>
      <p:sp>
        <p:nvSpPr>
          <p:cNvPr id="190" name="Google Shape;190;p32"/>
          <p:cNvSpPr txBox="1"/>
          <p:nvPr/>
        </p:nvSpPr>
        <p:spPr>
          <a:xfrm>
            <a:off x="457850" y="2571750"/>
            <a:ext cx="3000000" cy="1708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650">
                <a:solidFill>
                  <a:schemeClr val="dk1"/>
                </a:solidFill>
                <a:latin typeface="Montserrat"/>
                <a:ea typeface="Montserrat"/>
                <a:cs typeface="Montserrat"/>
                <a:sym typeface="Montserrat"/>
              </a:rPr>
              <a:t>Ethnicity</a:t>
            </a:r>
            <a:endParaRPr b="1" sz="26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Almost a quarter of all people experiencing homelessness were Hispanic or Latino, with a similar rate in sheltered and unsheltered locations. </a:t>
            </a:r>
            <a:endParaRPr sz="1200">
              <a:solidFill>
                <a:schemeClr val="dk1"/>
              </a:solidFill>
              <a:latin typeface="Montserrat"/>
              <a:ea typeface="Montserrat"/>
              <a:cs typeface="Montserrat"/>
              <a:sym typeface="Montserrat"/>
            </a:endParaRPr>
          </a:p>
        </p:txBody>
      </p:sp>
      <p:sp>
        <p:nvSpPr>
          <p:cNvPr id="191" name="Google Shape;191;p32"/>
          <p:cNvSpPr txBox="1"/>
          <p:nvPr/>
        </p:nvSpPr>
        <p:spPr>
          <a:xfrm>
            <a:off x="6617150" y="379150"/>
            <a:ext cx="2656500" cy="2133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650">
                <a:solidFill>
                  <a:srgbClr val="282828"/>
                </a:solidFill>
                <a:highlight>
                  <a:srgbClr val="FFFFFF"/>
                </a:highlight>
                <a:latin typeface="Montserrat"/>
                <a:ea typeface="Montserrat"/>
                <a:cs typeface="Montserrat"/>
                <a:sym typeface="Montserrat"/>
              </a:rPr>
              <a:t>Race</a:t>
            </a:r>
            <a:endParaRPr b="1" sz="2650">
              <a:solidFill>
                <a:srgbClr val="28282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rgbClr val="282828"/>
                </a:solidFill>
                <a:highlight>
                  <a:srgbClr val="FFFFFF"/>
                </a:highlight>
                <a:latin typeface="Montserrat"/>
                <a:ea typeface="Montserrat"/>
                <a:cs typeface="Montserrat"/>
                <a:sym typeface="Montserrat"/>
              </a:rPr>
              <a:t>Racial minorities experience homelessness at a disproportionate rate. For example, black or African Americans make up 13% of the general population but 40% of the homeless population. </a:t>
            </a:r>
            <a:endParaRPr sz="1200">
              <a:solidFill>
                <a:srgbClr val="282828"/>
              </a:solidFill>
              <a:highlight>
                <a:srgbClr val="FFFFFF"/>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33677" y="57225"/>
            <a:ext cx="3181996" cy="5143500"/>
          </a:xfrm>
          <a:prstGeom prst="rect">
            <a:avLst/>
          </a:prstGeom>
          <a:noFill/>
          <a:ln>
            <a:noFill/>
          </a:ln>
        </p:spPr>
      </p:pic>
      <p:pic>
        <p:nvPicPr>
          <p:cNvPr id="197" name="Google Shape;197;p33"/>
          <p:cNvPicPr preferRelativeResize="0"/>
          <p:nvPr/>
        </p:nvPicPr>
        <p:blipFill>
          <a:blip r:embed="rId4">
            <a:alphaModFix/>
          </a:blip>
          <a:stretch>
            <a:fillRect/>
          </a:stretch>
        </p:blipFill>
        <p:spPr>
          <a:xfrm>
            <a:off x="4464550" y="0"/>
            <a:ext cx="2975300" cy="5143499"/>
          </a:xfrm>
          <a:prstGeom prst="rect">
            <a:avLst/>
          </a:prstGeom>
          <a:noFill/>
          <a:ln>
            <a:noFill/>
          </a:ln>
        </p:spPr>
      </p:pic>
      <p:sp>
        <p:nvSpPr>
          <p:cNvPr id="198" name="Google Shape;198;p33"/>
          <p:cNvSpPr txBox="1"/>
          <p:nvPr/>
        </p:nvSpPr>
        <p:spPr>
          <a:xfrm>
            <a:off x="2332875" y="386300"/>
            <a:ext cx="2181900" cy="2350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350">
                <a:solidFill>
                  <a:srgbClr val="282828"/>
                </a:solidFill>
                <a:highlight>
                  <a:srgbClr val="FFFFFF"/>
                </a:highlight>
                <a:latin typeface="Montserrat"/>
                <a:ea typeface="Montserrat"/>
                <a:cs typeface="Montserrat"/>
                <a:sym typeface="Montserrat"/>
              </a:rPr>
              <a:t>Gender</a:t>
            </a:r>
            <a:endParaRPr b="1" sz="2350">
              <a:solidFill>
                <a:srgbClr val="28282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900">
                <a:solidFill>
                  <a:srgbClr val="282828"/>
                </a:solidFill>
                <a:highlight>
                  <a:srgbClr val="FFFFFF"/>
                </a:highlight>
                <a:latin typeface="Montserrat"/>
                <a:ea typeface="Montserrat"/>
                <a:cs typeface="Montserrat"/>
                <a:sym typeface="Montserrat"/>
              </a:rPr>
              <a:t>The gender characteristics of all people who experience homelessness reflected the high percentage of men in the individual adult segment of the homeless population. </a:t>
            </a:r>
            <a:endParaRPr sz="900">
              <a:solidFill>
                <a:srgbClr val="28282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900">
                <a:solidFill>
                  <a:srgbClr val="282828"/>
                </a:solidFill>
                <a:highlight>
                  <a:srgbClr val="FFFFFF"/>
                </a:highlight>
                <a:latin typeface="Montserrat"/>
                <a:ea typeface="Montserrat"/>
                <a:cs typeface="Montserrat"/>
                <a:sym typeface="Montserrat"/>
              </a:rPr>
              <a:t>61% of people experiencing homelessness were men, 39% were women, and less than 1% were considered transgender or gender-nonconforming.</a:t>
            </a:r>
            <a:endParaRPr sz="900">
              <a:solidFill>
                <a:srgbClr val="282828"/>
              </a:solidFill>
              <a:highlight>
                <a:srgbClr val="FFFFFF"/>
              </a:highlight>
              <a:latin typeface="Montserrat"/>
              <a:ea typeface="Montserrat"/>
              <a:cs typeface="Montserrat"/>
              <a:sym typeface="Montserrat"/>
            </a:endParaRPr>
          </a:p>
        </p:txBody>
      </p:sp>
      <p:sp>
        <p:nvSpPr>
          <p:cNvPr id="199" name="Google Shape;199;p33"/>
          <p:cNvSpPr txBox="1"/>
          <p:nvPr/>
        </p:nvSpPr>
        <p:spPr>
          <a:xfrm>
            <a:off x="5961200" y="2226950"/>
            <a:ext cx="3000000" cy="1708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650">
                <a:solidFill>
                  <a:srgbClr val="282828"/>
                </a:solidFill>
                <a:highlight>
                  <a:srgbClr val="FFFFFF"/>
                </a:highlight>
                <a:latin typeface="Montserrat"/>
                <a:ea typeface="Montserrat"/>
                <a:cs typeface="Montserrat"/>
                <a:sym typeface="Montserrat"/>
              </a:rPr>
              <a:t>Age</a:t>
            </a:r>
            <a:endParaRPr b="1" sz="2650">
              <a:solidFill>
                <a:srgbClr val="28282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rgbClr val="282828"/>
                </a:solidFill>
                <a:highlight>
                  <a:srgbClr val="FFFFFF"/>
                </a:highlight>
                <a:latin typeface="Montserrat"/>
                <a:ea typeface="Montserrat"/>
                <a:cs typeface="Montserrat"/>
                <a:sym typeface="Montserrat"/>
              </a:rPr>
              <a:t>Across both </a:t>
            </a:r>
            <a:r>
              <a:rPr lang="en" sz="1200">
                <a:solidFill>
                  <a:srgbClr val="282828"/>
                </a:solidFill>
                <a:highlight>
                  <a:srgbClr val="FFFFFF"/>
                </a:highlight>
                <a:latin typeface="Montserrat"/>
                <a:ea typeface="Montserrat"/>
                <a:cs typeface="Montserrat"/>
                <a:sym typeface="Montserrat"/>
              </a:rPr>
              <a:t>sheltered</a:t>
            </a:r>
            <a:r>
              <a:rPr lang="en" sz="1200">
                <a:solidFill>
                  <a:srgbClr val="282828"/>
                </a:solidFill>
                <a:highlight>
                  <a:srgbClr val="FFFFFF"/>
                </a:highlight>
                <a:latin typeface="Montserrat"/>
                <a:ea typeface="Montserrat"/>
                <a:cs typeface="Montserrat"/>
                <a:sym typeface="Montserrat"/>
              </a:rPr>
              <a:t> and unsheltered types, nearly three-quarters of people experiencing homelessness were adults aged 25 or older </a:t>
            </a:r>
            <a:endParaRPr sz="1200">
              <a:solidFill>
                <a:srgbClr val="282828"/>
              </a:solidFill>
              <a:highlight>
                <a:srgbClr val="FFFFFF"/>
              </a:highlight>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671250" y="347050"/>
            <a:ext cx="7852200" cy="64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Homeless Population across the Nation</a:t>
            </a:r>
            <a:endParaRPr/>
          </a:p>
        </p:txBody>
      </p:sp>
      <p:sp>
        <p:nvSpPr>
          <p:cNvPr id="205" name="Google Shape;205;p34"/>
          <p:cNvSpPr txBox="1"/>
          <p:nvPr/>
        </p:nvSpPr>
        <p:spPr>
          <a:xfrm>
            <a:off x="8169100" y="44500"/>
            <a:ext cx="10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206" name="Google Shape;206;p34"/>
          <p:cNvPicPr preferRelativeResize="0"/>
          <p:nvPr/>
        </p:nvPicPr>
        <p:blipFill>
          <a:blip r:embed="rId3">
            <a:alphaModFix/>
          </a:blip>
          <a:stretch>
            <a:fillRect/>
          </a:stretch>
        </p:blipFill>
        <p:spPr>
          <a:xfrm>
            <a:off x="2711650" y="987850"/>
            <a:ext cx="6137549" cy="3994801"/>
          </a:xfrm>
          <a:prstGeom prst="rect">
            <a:avLst/>
          </a:prstGeom>
          <a:noFill/>
          <a:ln>
            <a:noFill/>
          </a:ln>
        </p:spPr>
      </p:pic>
      <p:pic>
        <p:nvPicPr>
          <p:cNvPr id="207" name="Google Shape;207;p34"/>
          <p:cNvPicPr preferRelativeResize="0"/>
          <p:nvPr/>
        </p:nvPicPr>
        <p:blipFill>
          <a:blip r:embed="rId4">
            <a:alphaModFix/>
          </a:blip>
          <a:stretch>
            <a:fillRect/>
          </a:stretch>
        </p:blipFill>
        <p:spPr>
          <a:xfrm>
            <a:off x="250199" y="1899050"/>
            <a:ext cx="3359648" cy="2172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671250" y="347050"/>
            <a:ext cx="7852200" cy="64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Homeless Population Growth Patterns</a:t>
            </a:r>
            <a:endParaRPr/>
          </a:p>
        </p:txBody>
      </p:sp>
      <p:sp>
        <p:nvSpPr>
          <p:cNvPr id="213" name="Google Shape;213;p35"/>
          <p:cNvSpPr txBox="1"/>
          <p:nvPr/>
        </p:nvSpPr>
        <p:spPr>
          <a:xfrm>
            <a:off x="8169100" y="44500"/>
            <a:ext cx="10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214" name="Google Shape;214;p35"/>
          <p:cNvPicPr preferRelativeResize="0"/>
          <p:nvPr/>
        </p:nvPicPr>
        <p:blipFill>
          <a:blip r:embed="rId3">
            <a:alphaModFix/>
          </a:blip>
          <a:stretch>
            <a:fillRect/>
          </a:stretch>
        </p:blipFill>
        <p:spPr>
          <a:xfrm>
            <a:off x="152400" y="1140250"/>
            <a:ext cx="2857500" cy="1733550"/>
          </a:xfrm>
          <a:prstGeom prst="rect">
            <a:avLst/>
          </a:prstGeom>
          <a:noFill/>
          <a:ln>
            <a:noFill/>
          </a:ln>
        </p:spPr>
      </p:pic>
      <p:pic>
        <p:nvPicPr>
          <p:cNvPr id="215" name="Google Shape;215;p35"/>
          <p:cNvPicPr preferRelativeResize="0"/>
          <p:nvPr/>
        </p:nvPicPr>
        <p:blipFill>
          <a:blip r:embed="rId4">
            <a:alphaModFix/>
          </a:blip>
          <a:stretch>
            <a:fillRect/>
          </a:stretch>
        </p:blipFill>
        <p:spPr>
          <a:xfrm>
            <a:off x="3162300" y="1140250"/>
            <a:ext cx="2857500" cy="1733550"/>
          </a:xfrm>
          <a:prstGeom prst="rect">
            <a:avLst/>
          </a:prstGeom>
          <a:noFill/>
          <a:ln>
            <a:noFill/>
          </a:ln>
        </p:spPr>
      </p:pic>
      <p:pic>
        <p:nvPicPr>
          <p:cNvPr id="216" name="Google Shape;216;p35"/>
          <p:cNvPicPr preferRelativeResize="0"/>
          <p:nvPr/>
        </p:nvPicPr>
        <p:blipFill>
          <a:blip r:embed="rId5">
            <a:alphaModFix/>
          </a:blip>
          <a:stretch>
            <a:fillRect/>
          </a:stretch>
        </p:blipFill>
        <p:spPr>
          <a:xfrm>
            <a:off x="6172200" y="1121200"/>
            <a:ext cx="2857500" cy="1771650"/>
          </a:xfrm>
          <a:prstGeom prst="rect">
            <a:avLst/>
          </a:prstGeom>
          <a:noFill/>
          <a:ln>
            <a:noFill/>
          </a:ln>
        </p:spPr>
      </p:pic>
      <p:pic>
        <p:nvPicPr>
          <p:cNvPr id="217" name="Google Shape;217;p35"/>
          <p:cNvPicPr preferRelativeResize="0"/>
          <p:nvPr/>
        </p:nvPicPr>
        <p:blipFill>
          <a:blip r:embed="rId6">
            <a:alphaModFix/>
          </a:blip>
          <a:stretch>
            <a:fillRect/>
          </a:stretch>
        </p:blipFill>
        <p:spPr>
          <a:xfrm>
            <a:off x="152400" y="3045250"/>
            <a:ext cx="2857500" cy="1771650"/>
          </a:xfrm>
          <a:prstGeom prst="rect">
            <a:avLst/>
          </a:prstGeom>
          <a:noFill/>
          <a:ln>
            <a:noFill/>
          </a:ln>
        </p:spPr>
      </p:pic>
      <p:pic>
        <p:nvPicPr>
          <p:cNvPr id="218" name="Google Shape;218;p35"/>
          <p:cNvPicPr preferRelativeResize="0"/>
          <p:nvPr/>
        </p:nvPicPr>
        <p:blipFill>
          <a:blip r:embed="rId7">
            <a:alphaModFix/>
          </a:blip>
          <a:stretch>
            <a:fillRect/>
          </a:stretch>
        </p:blipFill>
        <p:spPr>
          <a:xfrm>
            <a:off x="3162300" y="3045250"/>
            <a:ext cx="2857500" cy="1771650"/>
          </a:xfrm>
          <a:prstGeom prst="rect">
            <a:avLst/>
          </a:prstGeom>
          <a:noFill/>
          <a:ln>
            <a:noFill/>
          </a:ln>
        </p:spPr>
      </p:pic>
      <p:pic>
        <p:nvPicPr>
          <p:cNvPr id="219" name="Google Shape;219;p35"/>
          <p:cNvPicPr preferRelativeResize="0"/>
          <p:nvPr/>
        </p:nvPicPr>
        <p:blipFill>
          <a:blip r:embed="rId8">
            <a:alphaModFix/>
          </a:blip>
          <a:stretch>
            <a:fillRect/>
          </a:stretch>
        </p:blipFill>
        <p:spPr>
          <a:xfrm>
            <a:off x="6172200" y="3045250"/>
            <a:ext cx="2819400" cy="17480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671250" y="347050"/>
            <a:ext cx="7852200" cy="64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Total Population of the Nation</a:t>
            </a:r>
            <a:endParaRPr/>
          </a:p>
        </p:txBody>
      </p:sp>
      <p:sp>
        <p:nvSpPr>
          <p:cNvPr id="225" name="Google Shape;225;p36"/>
          <p:cNvSpPr txBox="1"/>
          <p:nvPr/>
        </p:nvSpPr>
        <p:spPr>
          <a:xfrm>
            <a:off x="8169100" y="44500"/>
            <a:ext cx="10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226" name="Google Shape;226;p36"/>
          <p:cNvPicPr preferRelativeResize="0"/>
          <p:nvPr/>
        </p:nvPicPr>
        <p:blipFill>
          <a:blip r:embed="rId3">
            <a:alphaModFix/>
          </a:blip>
          <a:stretch>
            <a:fillRect/>
          </a:stretch>
        </p:blipFill>
        <p:spPr>
          <a:xfrm>
            <a:off x="671250" y="1083625"/>
            <a:ext cx="3719867" cy="3850849"/>
          </a:xfrm>
          <a:prstGeom prst="rect">
            <a:avLst/>
          </a:prstGeom>
          <a:noFill/>
          <a:ln>
            <a:noFill/>
          </a:ln>
        </p:spPr>
      </p:pic>
      <p:pic>
        <p:nvPicPr>
          <p:cNvPr id="227" name="Google Shape;227;p36"/>
          <p:cNvPicPr preferRelativeResize="0"/>
          <p:nvPr/>
        </p:nvPicPr>
        <p:blipFill>
          <a:blip r:embed="rId4">
            <a:alphaModFix/>
          </a:blip>
          <a:stretch>
            <a:fillRect/>
          </a:stretch>
        </p:blipFill>
        <p:spPr>
          <a:xfrm>
            <a:off x="4777667" y="1083625"/>
            <a:ext cx="3745781" cy="38508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671250" y="347050"/>
            <a:ext cx="7852200" cy="64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Can we deduce any predictions? </a:t>
            </a:r>
            <a:endParaRPr/>
          </a:p>
        </p:txBody>
      </p:sp>
      <p:sp>
        <p:nvSpPr>
          <p:cNvPr id="233" name="Google Shape;233;p37"/>
          <p:cNvSpPr txBox="1"/>
          <p:nvPr/>
        </p:nvSpPr>
        <p:spPr>
          <a:xfrm>
            <a:off x="8169100" y="44500"/>
            <a:ext cx="10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234" name="Google Shape;234;p37"/>
          <p:cNvPicPr preferRelativeResize="0"/>
          <p:nvPr/>
        </p:nvPicPr>
        <p:blipFill>
          <a:blip r:embed="rId3">
            <a:alphaModFix/>
          </a:blip>
          <a:stretch>
            <a:fillRect/>
          </a:stretch>
        </p:blipFill>
        <p:spPr>
          <a:xfrm>
            <a:off x="152400" y="1140250"/>
            <a:ext cx="4733516" cy="3850850"/>
          </a:xfrm>
          <a:prstGeom prst="rect">
            <a:avLst/>
          </a:prstGeom>
          <a:noFill/>
          <a:ln>
            <a:noFill/>
          </a:ln>
        </p:spPr>
      </p:pic>
      <p:pic>
        <p:nvPicPr>
          <p:cNvPr id="235" name="Google Shape;235;p37"/>
          <p:cNvPicPr preferRelativeResize="0"/>
          <p:nvPr/>
        </p:nvPicPr>
        <p:blipFill>
          <a:blip r:embed="rId4">
            <a:alphaModFix/>
          </a:blip>
          <a:stretch>
            <a:fillRect/>
          </a:stretch>
        </p:blipFill>
        <p:spPr>
          <a:xfrm>
            <a:off x="4009600" y="4154975"/>
            <a:ext cx="5134399" cy="836125"/>
          </a:xfrm>
          <a:prstGeom prst="rect">
            <a:avLst/>
          </a:prstGeom>
          <a:noFill/>
          <a:ln>
            <a:noFill/>
          </a:ln>
        </p:spPr>
      </p:pic>
      <p:sp>
        <p:nvSpPr>
          <p:cNvPr id="236" name="Google Shape;236;p37"/>
          <p:cNvSpPr/>
          <p:nvPr/>
        </p:nvSpPr>
        <p:spPr>
          <a:xfrm>
            <a:off x="7550100" y="4143125"/>
            <a:ext cx="670050" cy="400200"/>
          </a:xfrm>
          <a:prstGeom prst="flowChartPunchedCard">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671250" y="347050"/>
            <a:ext cx="7852200" cy="64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Housing Availability 2010-2015-2019</a:t>
            </a:r>
            <a:endParaRPr/>
          </a:p>
        </p:txBody>
      </p:sp>
      <p:pic>
        <p:nvPicPr>
          <p:cNvPr id="242" name="Google Shape;242;p38"/>
          <p:cNvPicPr preferRelativeResize="0"/>
          <p:nvPr/>
        </p:nvPicPr>
        <p:blipFill>
          <a:blip r:embed="rId3">
            <a:alphaModFix/>
          </a:blip>
          <a:stretch>
            <a:fillRect/>
          </a:stretch>
        </p:blipFill>
        <p:spPr>
          <a:xfrm>
            <a:off x="54525" y="1016788"/>
            <a:ext cx="3051177" cy="1836449"/>
          </a:xfrm>
          <a:prstGeom prst="rect">
            <a:avLst/>
          </a:prstGeom>
          <a:noFill/>
          <a:ln>
            <a:noFill/>
          </a:ln>
        </p:spPr>
      </p:pic>
      <p:pic>
        <p:nvPicPr>
          <p:cNvPr id="243" name="Google Shape;243;p38"/>
          <p:cNvPicPr preferRelativeResize="0"/>
          <p:nvPr/>
        </p:nvPicPr>
        <p:blipFill>
          <a:blip r:embed="rId4">
            <a:alphaModFix/>
          </a:blip>
          <a:stretch>
            <a:fillRect/>
          </a:stretch>
        </p:blipFill>
        <p:spPr>
          <a:xfrm>
            <a:off x="3071763" y="3145550"/>
            <a:ext cx="3051177" cy="1885700"/>
          </a:xfrm>
          <a:prstGeom prst="rect">
            <a:avLst/>
          </a:prstGeom>
          <a:noFill/>
          <a:ln>
            <a:noFill/>
          </a:ln>
        </p:spPr>
      </p:pic>
      <p:pic>
        <p:nvPicPr>
          <p:cNvPr id="244" name="Google Shape;244;p38"/>
          <p:cNvPicPr preferRelativeResize="0"/>
          <p:nvPr/>
        </p:nvPicPr>
        <p:blipFill>
          <a:blip r:embed="rId5">
            <a:alphaModFix/>
          </a:blip>
          <a:stretch>
            <a:fillRect/>
          </a:stretch>
        </p:blipFill>
        <p:spPr>
          <a:xfrm>
            <a:off x="6115975" y="1049113"/>
            <a:ext cx="2954373" cy="1771800"/>
          </a:xfrm>
          <a:prstGeom prst="rect">
            <a:avLst/>
          </a:prstGeom>
          <a:noFill/>
          <a:ln>
            <a:noFill/>
          </a:ln>
        </p:spPr>
      </p:pic>
      <p:sp>
        <p:nvSpPr>
          <p:cNvPr id="245" name="Google Shape;245;p38"/>
          <p:cNvSpPr txBox="1"/>
          <p:nvPr/>
        </p:nvSpPr>
        <p:spPr>
          <a:xfrm>
            <a:off x="8169100" y="44500"/>
            <a:ext cx="10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rot="788">
            <a:off x="675800" y="186741"/>
            <a:ext cx="7852200" cy="64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Housing Availability 2020-2021</a:t>
            </a:r>
            <a:endParaRPr/>
          </a:p>
        </p:txBody>
      </p:sp>
      <p:pic>
        <p:nvPicPr>
          <p:cNvPr id="251" name="Google Shape;251;p39"/>
          <p:cNvPicPr preferRelativeResize="0"/>
          <p:nvPr/>
        </p:nvPicPr>
        <p:blipFill>
          <a:blip r:embed="rId3">
            <a:alphaModFix/>
          </a:blip>
          <a:stretch>
            <a:fillRect/>
          </a:stretch>
        </p:blipFill>
        <p:spPr>
          <a:xfrm>
            <a:off x="151299" y="989775"/>
            <a:ext cx="4066801" cy="4010249"/>
          </a:xfrm>
          <a:prstGeom prst="rect">
            <a:avLst/>
          </a:prstGeom>
          <a:noFill/>
          <a:ln>
            <a:noFill/>
          </a:ln>
        </p:spPr>
      </p:pic>
      <p:pic>
        <p:nvPicPr>
          <p:cNvPr id="252" name="Google Shape;252;p39"/>
          <p:cNvPicPr preferRelativeResize="0"/>
          <p:nvPr/>
        </p:nvPicPr>
        <p:blipFill>
          <a:blip r:embed="rId4">
            <a:alphaModFix/>
          </a:blip>
          <a:stretch>
            <a:fillRect/>
          </a:stretch>
        </p:blipFill>
        <p:spPr>
          <a:xfrm>
            <a:off x="4751950" y="980850"/>
            <a:ext cx="4239652" cy="4010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671250" y="347050"/>
            <a:ext cx="7852200" cy="836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Average Temperature in Highest Populated States 2010-2021</a:t>
            </a:r>
            <a:endParaRPr/>
          </a:p>
        </p:txBody>
      </p:sp>
      <p:pic>
        <p:nvPicPr>
          <p:cNvPr id="258" name="Google Shape;258;p40"/>
          <p:cNvPicPr preferRelativeResize="0"/>
          <p:nvPr/>
        </p:nvPicPr>
        <p:blipFill>
          <a:blip r:embed="rId3">
            <a:alphaModFix/>
          </a:blip>
          <a:stretch>
            <a:fillRect/>
          </a:stretch>
        </p:blipFill>
        <p:spPr>
          <a:xfrm>
            <a:off x="152400" y="1335850"/>
            <a:ext cx="8746399" cy="36552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671250" y="142375"/>
            <a:ext cx="7852200" cy="1005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Precipitation in Highest Populated States 2010-2021</a:t>
            </a:r>
            <a:endParaRPr/>
          </a:p>
        </p:txBody>
      </p:sp>
      <p:pic>
        <p:nvPicPr>
          <p:cNvPr id="264" name="Google Shape;264;p41"/>
          <p:cNvPicPr preferRelativeResize="0"/>
          <p:nvPr/>
        </p:nvPicPr>
        <p:blipFill>
          <a:blip r:embed="rId3">
            <a:alphaModFix/>
          </a:blip>
          <a:stretch>
            <a:fillRect/>
          </a:stretch>
        </p:blipFill>
        <p:spPr>
          <a:xfrm>
            <a:off x="152400" y="1201325"/>
            <a:ext cx="8532823" cy="3789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265500" y="273775"/>
            <a:ext cx="4045200" cy="1513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500"/>
              <a:t>Hanyury Ascencio</a:t>
            </a:r>
            <a:endParaRPr sz="3500"/>
          </a:p>
        </p:txBody>
      </p:sp>
      <p:sp>
        <p:nvSpPr>
          <p:cNvPr id="73" name="Google Shape;73;p15"/>
          <p:cNvSpPr txBox="1"/>
          <p:nvPr>
            <p:ph idx="2" type="body"/>
          </p:nvPr>
        </p:nvSpPr>
        <p:spPr>
          <a:xfrm>
            <a:off x="4939500" y="724200"/>
            <a:ext cx="3837000" cy="3695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Born in El Salvador</a:t>
            </a:r>
            <a:endParaRPr/>
          </a:p>
          <a:p>
            <a:pPr indent="0" lvl="0" marL="0" rtl="0" algn="l">
              <a:spcBef>
                <a:spcPts val="1200"/>
              </a:spcBef>
              <a:spcAft>
                <a:spcPts val="0"/>
              </a:spcAft>
              <a:buNone/>
            </a:pPr>
            <a:r>
              <a:rPr lang="en"/>
              <a:t>Migrated</a:t>
            </a:r>
            <a:r>
              <a:rPr lang="en"/>
              <a:t> to USA in 1998</a:t>
            </a:r>
            <a:endParaRPr/>
          </a:p>
          <a:p>
            <a:pPr indent="0" lvl="0" marL="0" rtl="0" algn="l">
              <a:spcBef>
                <a:spcPts val="1200"/>
              </a:spcBef>
              <a:spcAft>
                <a:spcPts val="0"/>
              </a:spcAft>
              <a:buNone/>
            </a:pPr>
            <a:r>
              <a:rPr lang="en"/>
              <a:t>Fluent in English and Spanish</a:t>
            </a:r>
            <a:endParaRPr/>
          </a:p>
          <a:p>
            <a:pPr indent="0" lvl="0" marL="0" rtl="0" algn="l">
              <a:spcBef>
                <a:spcPts val="1200"/>
              </a:spcBef>
              <a:spcAft>
                <a:spcPts val="0"/>
              </a:spcAft>
              <a:buNone/>
            </a:pPr>
            <a:r>
              <a:rPr lang="en"/>
              <a:t>Graduated High School and went to </a:t>
            </a:r>
            <a:r>
              <a:rPr lang="en"/>
              <a:t>College</a:t>
            </a:r>
            <a:endParaRPr/>
          </a:p>
          <a:p>
            <a:pPr indent="0" lvl="0" marL="0" rtl="0" algn="l">
              <a:spcBef>
                <a:spcPts val="1200"/>
              </a:spcBef>
              <a:spcAft>
                <a:spcPts val="0"/>
              </a:spcAft>
              <a:buNone/>
            </a:pPr>
            <a:r>
              <a:rPr lang="en"/>
              <a:t>Study Finances</a:t>
            </a:r>
            <a:endParaRPr/>
          </a:p>
          <a:p>
            <a:pPr indent="0" lvl="0" marL="0" rtl="0" algn="l">
              <a:spcBef>
                <a:spcPts val="1200"/>
              </a:spcBef>
              <a:spcAft>
                <a:spcPts val="0"/>
              </a:spcAft>
              <a:buNone/>
            </a:pPr>
            <a:r>
              <a:rPr lang="en"/>
              <a:t>Accounts Payable Specialist ( 7 years experience)</a:t>
            </a:r>
            <a:endParaRPr/>
          </a:p>
          <a:p>
            <a:pPr indent="0" lvl="0" marL="0" rtl="0" algn="l">
              <a:spcBef>
                <a:spcPts val="1200"/>
              </a:spcBef>
              <a:spcAft>
                <a:spcPts val="0"/>
              </a:spcAft>
              <a:buNone/>
            </a:pPr>
            <a:r>
              <a:rPr lang="en"/>
              <a:t>Current Employment in American Homes 4 Rent as an Invoice Coordinator.</a:t>
            </a:r>
            <a:endParaRPr/>
          </a:p>
          <a:p>
            <a:pPr indent="0" lvl="0" marL="0" rtl="0" algn="l">
              <a:spcBef>
                <a:spcPts val="1200"/>
              </a:spcBef>
              <a:spcAft>
                <a:spcPts val="0"/>
              </a:spcAft>
              <a:buNone/>
            </a:pPr>
            <a:r>
              <a:rPr lang="en"/>
              <a:t>Here, I have worked on a few projects that led me to be interested on Data Analysis.</a:t>
            </a:r>
            <a:endParaRPr/>
          </a:p>
          <a:p>
            <a:pPr indent="0" lvl="0" marL="0" rtl="0" algn="l">
              <a:spcBef>
                <a:spcPts val="1200"/>
              </a:spcBef>
              <a:spcAft>
                <a:spcPts val="1200"/>
              </a:spcAft>
              <a:buNone/>
            </a:pPr>
            <a:r>
              <a:t/>
            </a:r>
            <a:endParaRPr/>
          </a:p>
        </p:txBody>
      </p:sp>
      <p:sp>
        <p:nvSpPr>
          <p:cNvPr id="74" name="Google Shape;74;p15"/>
          <p:cNvSpPr txBox="1"/>
          <p:nvPr>
            <p:ph idx="1" type="subTitle"/>
          </p:nvPr>
        </p:nvSpPr>
        <p:spPr>
          <a:xfrm>
            <a:off x="265500" y="95345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Member</a:t>
            </a:r>
            <a:endParaRPr/>
          </a:p>
        </p:txBody>
      </p:sp>
      <p:pic>
        <p:nvPicPr>
          <p:cNvPr id="75" name="Google Shape;75;p15"/>
          <p:cNvPicPr preferRelativeResize="0"/>
          <p:nvPr/>
        </p:nvPicPr>
        <p:blipFill>
          <a:blip r:embed="rId3">
            <a:alphaModFix/>
          </a:blip>
          <a:stretch>
            <a:fillRect/>
          </a:stretch>
        </p:blipFill>
        <p:spPr>
          <a:xfrm>
            <a:off x="1097025" y="1677450"/>
            <a:ext cx="2382150" cy="3003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2"/>
          <p:cNvPicPr preferRelativeResize="0"/>
          <p:nvPr/>
        </p:nvPicPr>
        <p:blipFill>
          <a:blip r:embed="rId3">
            <a:alphaModFix/>
          </a:blip>
          <a:stretch>
            <a:fillRect/>
          </a:stretch>
        </p:blipFill>
        <p:spPr>
          <a:xfrm>
            <a:off x="0" y="0"/>
            <a:ext cx="5860050" cy="5143500"/>
          </a:xfrm>
          <a:prstGeom prst="rect">
            <a:avLst/>
          </a:prstGeom>
          <a:noFill/>
          <a:ln>
            <a:noFill/>
          </a:ln>
        </p:spPr>
      </p:pic>
      <p:pic>
        <p:nvPicPr>
          <p:cNvPr id="270" name="Google Shape;270;p42"/>
          <p:cNvPicPr preferRelativeResize="0"/>
          <p:nvPr/>
        </p:nvPicPr>
        <p:blipFill>
          <a:blip r:embed="rId4">
            <a:alphaModFix/>
          </a:blip>
          <a:stretch>
            <a:fillRect/>
          </a:stretch>
        </p:blipFill>
        <p:spPr>
          <a:xfrm>
            <a:off x="3742000" y="70100"/>
            <a:ext cx="5317525" cy="189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311700" y="153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244">
                <a:solidFill>
                  <a:srgbClr val="FFFFFF"/>
                </a:solidFill>
                <a:latin typeface="Average"/>
                <a:ea typeface="Average"/>
                <a:cs typeface="Average"/>
                <a:sym typeface="Average"/>
              </a:rPr>
              <a:t>TOP STATES OF VETERAN HOMELESSNESS BETWEEN 2011-2019</a:t>
            </a:r>
            <a:endParaRPr b="1" sz="3444">
              <a:solidFill>
                <a:srgbClr val="FFFFFF"/>
              </a:solidFill>
              <a:latin typeface="Average"/>
              <a:ea typeface="Average"/>
              <a:cs typeface="Average"/>
              <a:sym typeface="Average"/>
            </a:endParaRPr>
          </a:p>
        </p:txBody>
      </p:sp>
      <p:pic>
        <p:nvPicPr>
          <p:cNvPr id="276" name="Google Shape;276;p43"/>
          <p:cNvPicPr preferRelativeResize="0"/>
          <p:nvPr/>
        </p:nvPicPr>
        <p:blipFill>
          <a:blip r:embed="rId3">
            <a:alphaModFix/>
          </a:blip>
          <a:stretch>
            <a:fillRect/>
          </a:stretch>
        </p:blipFill>
        <p:spPr>
          <a:xfrm>
            <a:off x="0" y="909100"/>
            <a:ext cx="1052900" cy="1723525"/>
          </a:xfrm>
          <a:prstGeom prst="rect">
            <a:avLst/>
          </a:prstGeom>
          <a:noFill/>
          <a:ln>
            <a:noFill/>
          </a:ln>
        </p:spPr>
      </p:pic>
      <p:pic>
        <p:nvPicPr>
          <p:cNvPr id="277" name="Google Shape;277;p43"/>
          <p:cNvPicPr preferRelativeResize="0"/>
          <p:nvPr/>
        </p:nvPicPr>
        <p:blipFill>
          <a:blip r:embed="rId4">
            <a:alphaModFix/>
          </a:blip>
          <a:stretch>
            <a:fillRect/>
          </a:stretch>
        </p:blipFill>
        <p:spPr>
          <a:xfrm>
            <a:off x="0" y="2815250"/>
            <a:ext cx="9144001" cy="2328250"/>
          </a:xfrm>
          <a:prstGeom prst="rect">
            <a:avLst/>
          </a:prstGeom>
          <a:noFill/>
          <a:ln>
            <a:noFill/>
          </a:ln>
        </p:spPr>
      </p:pic>
      <p:pic>
        <p:nvPicPr>
          <p:cNvPr id="278" name="Google Shape;278;p43"/>
          <p:cNvPicPr preferRelativeResize="0"/>
          <p:nvPr/>
        </p:nvPicPr>
        <p:blipFill>
          <a:blip r:embed="rId5">
            <a:alphaModFix/>
          </a:blip>
          <a:stretch>
            <a:fillRect/>
          </a:stretch>
        </p:blipFill>
        <p:spPr>
          <a:xfrm>
            <a:off x="1136975" y="665600"/>
            <a:ext cx="8007026" cy="2081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720">
                <a:latin typeface="Average"/>
                <a:ea typeface="Average"/>
                <a:cs typeface="Average"/>
                <a:sym typeface="Average"/>
              </a:rPr>
              <a:t>TOP STATES OF VETERAN HOMELESSNESS BETWEEN 2011-2019 (continue)</a:t>
            </a:r>
            <a:endParaRPr sz="2400"/>
          </a:p>
        </p:txBody>
      </p:sp>
      <p:pic>
        <p:nvPicPr>
          <p:cNvPr id="284" name="Google Shape;284;p44"/>
          <p:cNvPicPr preferRelativeResize="0"/>
          <p:nvPr/>
        </p:nvPicPr>
        <p:blipFill>
          <a:blip r:embed="rId3">
            <a:alphaModFix/>
          </a:blip>
          <a:stretch>
            <a:fillRect/>
          </a:stretch>
        </p:blipFill>
        <p:spPr>
          <a:xfrm>
            <a:off x="138375" y="903850"/>
            <a:ext cx="1495425" cy="2447925"/>
          </a:xfrm>
          <a:prstGeom prst="rect">
            <a:avLst/>
          </a:prstGeom>
          <a:noFill/>
          <a:ln>
            <a:noFill/>
          </a:ln>
        </p:spPr>
      </p:pic>
      <p:pic>
        <p:nvPicPr>
          <p:cNvPr id="285" name="Google Shape;285;p44"/>
          <p:cNvPicPr preferRelativeResize="0"/>
          <p:nvPr/>
        </p:nvPicPr>
        <p:blipFill>
          <a:blip r:embed="rId4">
            <a:alphaModFix/>
          </a:blip>
          <a:stretch>
            <a:fillRect/>
          </a:stretch>
        </p:blipFill>
        <p:spPr>
          <a:xfrm>
            <a:off x="1793925" y="903850"/>
            <a:ext cx="6895376" cy="3805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291" name="Google Shape;291;p45"/>
          <p:cNvPicPr preferRelativeResize="0"/>
          <p:nvPr/>
        </p:nvPicPr>
        <p:blipFill>
          <a:blip r:embed="rId3">
            <a:alphaModFix/>
          </a:blip>
          <a:stretch>
            <a:fillRect/>
          </a:stretch>
        </p:blipFill>
        <p:spPr>
          <a:xfrm>
            <a:off x="640500" y="175500"/>
            <a:ext cx="7913699" cy="4792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2251625" y="253325"/>
            <a:ext cx="4130400" cy="928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Major Transgender Homelessness Findings</a:t>
            </a:r>
            <a:endParaRPr/>
          </a:p>
        </p:txBody>
      </p:sp>
      <p:sp>
        <p:nvSpPr>
          <p:cNvPr id="297" name="Google Shape;297;p46"/>
          <p:cNvSpPr txBox="1"/>
          <p:nvPr/>
        </p:nvSpPr>
        <p:spPr>
          <a:xfrm>
            <a:off x="154800" y="1386150"/>
            <a:ext cx="8879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0.5% of the general United States homeless population are transgender</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New York and California consistently have the highest transgender homeless population</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Of the 0.5%, 63% are unsheltered</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Over 53% of homeless transgender African Americans have reported being attacked while homeless</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40% of homeless youth are LGBT+, while the general youth population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is only 10% LGBT+</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LGBT+ youth are roughly 7.4 times more likely to experience acts of sexual violence than their heterosexual homeless counterpart</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Summary</a:t>
            </a:r>
            <a:endParaRPr sz="4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nvSpPr>
        <p:spPr>
          <a:xfrm>
            <a:off x="624525" y="1472950"/>
            <a:ext cx="678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308" name="Google Shape;308;p48"/>
          <p:cNvSpPr txBox="1"/>
          <p:nvPr/>
        </p:nvSpPr>
        <p:spPr>
          <a:xfrm>
            <a:off x="116375" y="118275"/>
            <a:ext cx="8911200" cy="513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100">
                <a:solidFill>
                  <a:schemeClr val="dk1"/>
                </a:solidFill>
                <a:latin typeface="Oswald Medium"/>
                <a:ea typeface="Oswald Medium"/>
                <a:cs typeface="Oswald Medium"/>
                <a:sym typeface="Oswald Medium"/>
              </a:rPr>
              <a:t>What are the demographics of the people most affected? </a:t>
            </a:r>
            <a:endParaRPr i="1" sz="1100">
              <a:solidFill>
                <a:schemeClr val="dk1"/>
              </a:solidFill>
              <a:latin typeface="Oswald Medium"/>
              <a:ea typeface="Oswald Medium"/>
              <a:cs typeface="Oswald Medium"/>
              <a:sym typeface="Oswald Medium"/>
            </a:endParaRPr>
          </a:p>
          <a:p>
            <a:pPr indent="0" lvl="0" marL="0" rtl="0" algn="l">
              <a:lnSpc>
                <a:spcPct val="115000"/>
              </a:lnSpc>
              <a:spcBef>
                <a:spcPts val="1200"/>
              </a:spcBef>
              <a:spcAft>
                <a:spcPts val="0"/>
              </a:spcAft>
              <a:buNone/>
            </a:pPr>
            <a:r>
              <a:rPr lang="en" sz="1100">
                <a:solidFill>
                  <a:schemeClr val="dk1"/>
                </a:solidFill>
                <a:latin typeface="Average"/>
                <a:ea typeface="Average"/>
                <a:cs typeface="Average"/>
                <a:sym typeface="Average"/>
              </a:rPr>
              <a:t>Over all the demographic that is most affected are Men, who are over 24 years of age, and making the African American Community to be the most at risk to experience homelessness.</a:t>
            </a:r>
            <a:endParaRPr sz="11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i="1" lang="en" sz="1100">
                <a:solidFill>
                  <a:schemeClr val="dk1"/>
                </a:solidFill>
                <a:latin typeface="Oswald Medium"/>
                <a:ea typeface="Oswald Medium"/>
                <a:cs typeface="Oswald Medium"/>
                <a:sym typeface="Oswald Medium"/>
              </a:rPr>
              <a:t>What is a large contributor to the growing numbers of homeless persons in the US?</a:t>
            </a:r>
            <a:endParaRPr i="1" sz="1100">
              <a:solidFill>
                <a:schemeClr val="dk1"/>
              </a:solidFill>
              <a:latin typeface="Oswald Medium"/>
              <a:ea typeface="Oswald Medium"/>
              <a:cs typeface="Oswald Medium"/>
              <a:sym typeface="Oswald Medium"/>
            </a:endParaRPr>
          </a:p>
          <a:p>
            <a:pPr indent="0" lvl="0" marL="0" rtl="0" algn="l">
              <a:lnSpc>
                <a:spcPct val="115000"/>
              </a:lnSpc>
              <a:spcBef>
                <a:spcPts val="1200"/>
              </a:spcBef>
              <a:spcAft>
                <a:spcPts val="0"/>
              </a:spcAft>
              <a:buNone/>
            </a:pPr>
            <a:r>
              <a:rPr lang="en" sz="1100">
                <a:solidFill>
                  <a:schemeClr val="dk1"/>
                </a:solidFill>
                <a:latin typeface="Average"/>
                <a:ea typeface="Average"/>
                <a:cs typeface="Average"/>
                <a:sym typeface="Average"/>
              </a:rPr>
              <a:t>This is still  definitively inconclusive.</a:t>
            </a:r>
            <a:endParaRPr sz="11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i="1" lang="en" sz="1100">
                <a:solidFill>
                  <a:schemeClr val="dk1"/>
                </a:solidFill>
                <a:latin typeface="Oswald Medium"/>
                <a:ea typeface="Oswald Medium"/>
                <a:cs typeface="Oswald Medium"/>
                <a:sym typeface="Oswald Medium"/>
              </a:rPr>
              <a:t>Is housing/shelters available for the homeless population? If so, What kind?</a:t>
            </a:r>
            <a:endParaRPr i="1" sz="1100">
              <a:solidFill>
                <a:schemeClr val="dk1"/>
              </a:solidFill>
              <a:latin typeface="Oswald Medium"/>
              <a:ea typeface="Oswald Medium"/>
              <a:cs typeface="Oswald Medium"/>
              <a:sym typeface="Oswald Medium"/>
            </a:endParaRPr>
          </a:p>
          <a:p>
            <a:pPr indent="0" lvl="0" marL="0" rtl="0" algn="l">
              <a:lnSpc>
                <a:spcPct val="115000"/>
              </a:lnSpc>
              <a:spcBef>
                <a:spcPts val="1200"/>
              </a:spcBef>
              <a:spcAft>
                <a:spcPts val="0"/>
              </a:spcAft>
              <a:buNone/>
            </a:pPr>
            <a:r>
              <a:rPr lang="en" sz="1100">
                <a:solidFill>
                  <a:schemeClr val="dk1"/>
                </a:solidFill>
                <a:latin typeface="Average"/>
                <a:ea typeface="Average"/>
                <a:cs typeface="Average"/>
                <a:sym typeface="Average"/>
              </a:rPr>
              <a:t>Housing/shelters are available for the homeless, according to the data.  There are several different shelter types available including women shelters, transitional housing, permanent housing and emergency shelter.</a:t>
            </a:r>
            <a:endParaRPr sz="11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i="1" lang="en" sz="1100">
                <a:solidFill>
                  <a:schemeClr val="dk1"/>
                </a:solidFill>
                <a:latin typeface="Oswald Medium"/>
                <a:ea typeface="Oswald Medium"/>
                <a:cs typeface="Oswald Medium"/>
                <a:sym typeface="Oswald Medium"/>
              </a:rPr>
              <a:t>How does weather affect the homeless population?</a:t>
            </a:r>
            <a:endParaRPr i="1" sz="1100">
              <a:solidFill>
                <a:schemeClr val="dk1"/>
              </a:solidFill>
              <a:latin typeface="Oswald Medium"/>
              <a:ea typeface="Oswald Medium"/>
              <a:cs typeface="Oswald Medium"/>
              <a:sym typeface="Oswald Medium"/>
            </a:endParaRPr>
          </a:p>
          <a:p>
            <a:pPr indent="0" lvl="0" marL="0" rtl="0" algn="l">
              <a:lnSpc>
                <a:spcPct val="115000"/>
              </a:lnSpc>
              <a:spcBef>
                <a:spcPts val="1200"/>
              </a:spcBef>
              <a:spcAft>
                <a:spcPts val="0"/>
              </a:spcAft>
              <a:buNone/>
            </a:pPr>
            <a:r>
              <a:rPr lang="en" sz="1100">
                <a:solidFill>
                  <a:schemeClr val="dk1"/>
                </a:solidFill>
                <a:latin typeface="Average"/>
                <a:ea typeface="Average"/>
                <a:cs typeface="Average"/>
                <a:sym typeface="Average"/>
              </a:rPr>
              <a:t>Weather plays a vital part in the homeless population. People experiencing homeless describe adverse health impacts more from extreme cold, than extreme hot weather. They consider their health suffered more, because of wet bedding, clothes and shoes.</a:t>
            </a:r>
            <a:endParaRPr sz="11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i="1" lang="en" sz="1100">
                <a:solidFill>
                  <a:schemeClr val="dk1"/>
                </a:solidFill>
                <a:latin typeface="Oswald Medium"/>
                <a:ea typeface="Oswald Medium"/>
                <a:cs typeface="Oswald Medium"/>
                <a:sym typeface="Oswald Medium"/>
              </a:rPr>
              <a:t>How has the Veteran Homeless population changed over the years?</a:t>
            </a:r>
            <a:endParaRPr i="1" sz="1100">
              <a:solidFill>
                <a:schemeClr val="dk1"/>
              </a:solidFill>
              <a:latin typeface="Oswald Medium"/>
              <a:ea typeface="Oswald Medium"/>
              <a:cs typeface="Oswald Medium"/>
              <a:sym typeface="Oswald Medium"/>
            </a:endParaRPr>
          </a:p>
          <a:p>
            <a:pPr indent="0" lvl="0" marL="0" rtl="0" algn="l">
              <a:lnSpc>
                <a:spcPct val="115000"/>
              </a:lnSpc>
              <a:spcBef>
                <a:spcPts val="1200"/>
              </a:spcBef>
              <a:spcAft>
                <a:spcPts val="0"/>
              </a:spcAft>
              <a:buNone/>
            </a:pPr>
            <a:r>
              <a:rPr lang="en" sz="1100">
                <a:solidFill>
                  <a:schemeClr val="dk1"/>
                </a:solidFill>
                <a:latin typeface="Average"/>
                <a:ea typeface="Average"/>
                <a:cs typeface="Average"/>
                <a:sym typeface="Average"/>
              </a:rPr>
              <a:t>Of the years that were examined, the Veteran Homeless population has definitely decreased over the years. Hopefully in years to come, it will continue to decrease not only for the Veterans, but for the homeless population overall.</a:t>
            </a:r>
            <a:endParaRPr sz="1100">
              <a:solidFill>
                <a:schemeClr val="dk1"/>
              </a:solidFill>
              <a:latin typeface="Average"/>
              <a:ea typeface="Average"/>
              <a:cs typeface="Average"/>
              <a:sym typeface="Average"/>
            </a:endParaRPr>
          </a:p>
          <a:p>
            <a:pPr indent="0" lvl="0" marL="0" rtl="0" algn="l">
              <a:lnSpc>
                <a:spcPct val="115000"/>
              </a:lnSpc>
              <a:spcBef>
                <a:spcPts val="1200"/>
              </a:spcBef>
              <a:spcAft>
                <a:spcPts val="0"/>
              </a:spcAft>
              <a:buNone/>
            </a:pPr>
            <a:r>
              <a:rPr i="1" lang="en" sz="1100">
                <a:solidFill>
                  <a:schemeClr val="dk1"/>
                </a:solidFill>
                <a:latin typeface="Oswald Medium"/>
                <a:ea typeface="Oswald Medium"/>
                <a:cs typeface="Oswald Medium"/>
                <a:sym typeface="Oswald Medium"/>
              </a:rPr>
              <a:t>What percentage of the U.S. homeless population is transgender and or gender non-conforming?</a:t>
            </a:r>
            <a:endParaRPr i="1" sz="1100">
              <a:solidFill>
                <a:schemeClr val="dk1"/>
              </a:solidFill>
              <a:latin typeface="Oswald Medium"/>
              <a:ea typeface="Oswald Medium"/>
              <a:cs typeface="Oswald Medium"/>
              <a:sym typeface="Oswald Medium"/>
            </a:endParaRPr>
          </a:p>
          <a:p>
            <a:pPr indent="0" lvl="0" marL="0" rtl="0" algn="l">
              <a:spcBef>
                <a:spcPts val="1200"/>
              </a:spcBef>
              <a:spcAft>
                <a:spcPts val="0"/>
              </a:spcAft>
              <a:buNone/>
            </a:pPr>
            <a:r>
              <a:rPr lang="en" sz="1100">
                <a:solidFill>
                  <a:schemeClr val="dk1"/>
                </a:solidFill>
                <a:latin typeface="Average"/>
                <a:ea typeface="Average"/>
                <a:cs typeface="Average"/>
                <a:sym typeface="Average"/>
              </a:rPr>
              <a:t>0.5% of the general United States homeless population are transgender, making the transgender community a minority within the data. Although a small percentage of homeless people are transgender, this is still thousands of people with more than half of them being unsheltered. </a:t>
            </a:r>
            <a:endParaRPr sz="1100">
              <a:solidFill>
                <a:schemeClr val="accent3"/>
              </a:solidFill>
              <a:latin typeface="Average"/>
              <a:ea typeface="Average"/>
              <a:cs typeface="Average"/>
              <a:sym typeface="Averag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754375" y="205400"/>
            <a:ext cx="7852200" cy="73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000"/>
              <a:t>Conclusions</a:t>
            </a:r>
            <a:endParaRPr sz="4000"/>
          </a:p>
        </p:txBody>
      </p:sp>
      <p:sp>
        <p:nvSpPr>
          <p:cNvPr id="314" name="Google Shape;314;p49"/>
          <p:cNvSpPr txBox="1"/>
          <p:nvPr/>
        </p:nvSpPr>
        <p:spPr>
          <a:xfrm>
            <a:off x="1126825" y="936800"/>
            <a:ext cx="7107300" cy="3201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With this analysis of Homeless Population in the United States, we can conclude that the </a:t>
            </a:r>
            <a:r>
              <a:rPr lang="en">
                <a:solidFill>
                  <a:schemeClr val="dk1"/>
                </a:solidFill>
                <a:latin typeface="Average"/>
                <a:ea typeface="Average"/>
                <a:cs typeface="Average"/>
                <a:sym typeface="Average"/>
              </a:rPr>
              <a:t>severity</a:t>
            </a:r>
            <a:r>
              <a:rPr lang="en">
                <a:solidFill>
                  <a:schemeClr val="dk1"/>
                </a:solidFill>
                <a:latin typeface="Average"/>
                <a:ea typeface="Average"/>
                <a:cs typeface="Average"/>
                <a:sym typeface="Average"/>
              </a:rPr>
              <a:t> of this issue is </a:t>
            </a:r>
            <a:r>
              <a:rPr lang="en">
                <a:solidFill>
                  <a:schemeClr val="dk1"/>
                </a:solidFill>
                <a:latin typeface="Average"/>
                <a:ea typeface="Average"/>
                <a:cs typeface="Average"/>
                <a:sym typeface="Average"/>
              </a:rPr>
              <a:t>ongoing, and that there are many factors that contribute to an individual who experiences homelessness.</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Homelessness is not just attributed to those who experience metal illness but also people from different backgrounds, financial stability levels, sexually abuse, gender, and families.</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States with a larger population have more housing resources </a:t>
            </a:r>
            <a:r>
              <a:rPr lang="en">
                <a:solidFill>
                  <a:schemeClr val="dk1"/>
                </a:solidFill>
                <a:latin typeface="Average"/>
                <a:ea typeface="Average"/>
                <a:cs typeface="Average"/>
                <a:sym typeface="Average"/>
              </a:rPr>
              <a:t>available for those facing homelessness.</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Nearly every states has laws criminalizing homelessness. However some states feel that criminalizing the homeless causes more problems by creating additional barriers to housing and employment.</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The Veteran communities are working together to make sure the men and women who have fought for our country are never alone.</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The LGBT+ homeless community are more likely to be the victims of sexual violence</a:t>
            </a:r>
            <a:endParaRPr>
              <a:solidFill>
                <a:schemeClr val="dk1"/>
              </a:solidFill>
              <a:latin typeface="Average"/>
              <a:ea typeface="Average"/>
              <a:cs typeface="Average"/>
              <a:sym typeface="Averag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Any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167000" y="-6755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Amari Colinares</a:t>
            </a:r>
            <a:endParaRPr/>
          </a:p>
        </p:txBody>
      </p:sp>
      <p:sp>
        <p:nvSpPr>
          <p:cNvPr id="81" name="Google Shape;81;p1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-Born in Staten Island, New York</a:t>
            </a:r>
            <a:endParaRPr/>
          </a:p>
          <a:p>
            <a:pPr indent="0" lvl="0" marL="0" rtl="0" algn="l">
              <a:spcBef>
                <a:spcPts val="1200"/>
              </a:spcBef>
              <a:spcAft>
                <a:spcPts val="0"/>
              </a:spcAft>
              <a:buNone/>
            </a:pPr>
            <a:r>
              <a:rPr lang="en"/>
              <a:t>-Graduate of the East Valley Institute of Technology’s Software Development Program</a:t>
            </a:r>
            <a:endParaRPr/>
          </a:p>
          <a:p>
            <a:pPr indent="0" lvl="0" marL="0" rtl="0" algn="l">
              <a:spcBef>
                <a:spcPts val="1200"/>
              </a:spcBef>
              <a:spcAft>
                <a:spcPts val="1200"/>
              </a:spcAft>
              <a:buNone/>
            </a:pPr>
            <a:r>
              <a:rPr lang="en"/>
              <a:t>-Full-Time University Student pursuing a Bachelors in Psychological Sciences</a:t>
            </a:r>
            <a:endParaRPr/>
          </a:p>
        </p:txBody>
      </p:sp>
      <p:sp>
        <p:nvSpPr>
          <p:cNvPr id="82" name="Google Shape;82;p16"/>
          <p:cNvSpPr txBox="1"/>
          <p:nvPr>
            <p:ph idx="1" type="subTitle"/>
          </p:nvPr>
        </p:nvSpPr>
        <p:spPr>
          <a:xfrm>
            <a:off x="167000" y="86097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Member</a:t>
            </a:r>
            <a:endParaRPr/>
          </a:p>
        </p:txBody>
      </p:sp>
      <p:pic>
        <p:nvPicPr>
          <p:cNvPr id="83" name="Google Shape;83;p16"/>
          <p:cNvPicPr preferRelativeResize="0"/>
          <p:nvPr/>
        </p:nvPicPr>
        <p:blipFill>
          <a:blip r:embed="rId3">
            <a:alphaModFix/>
          </a:blip>
          <a:stretch>
            <a:fillRect/>
          </a:stretch>
        </p:blipFill>
        <p:spPr>
          <a:xfrm>
            <a:off x="900475" y="1428825"/>
            <a:ext cx="2578250" cy="335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265500" y="255650"/>
            <a:ext cx="4045200" cy="1040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LaKisha Collins-Mitchell </a:t>
            </a:r>
            <a:endParaRPr/>
          </a:p>
        </p:txBody>
      </p:sp>
      <p:sp>
        <p:nvSpPr>
          <p:cNvPr id="89" name="Google Shape;89;p1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a:t>I currently </a:t>
            </a:r>
            <a:r>
              <a:rPr lang="en"/>
              <a:t>live in Los Angeles, CA. I love traveling and getting to know </a:t>
            </a:r>
            <a:r>
              <a:rPr lang="en"/>
              <a:t>different cultures. I work as a data analyst with Los Angeles County Development Authority and I’m also a flight attendant with American Airlines. I have my Associates and Bachelors degree in Biology. My motto is Never Give Up!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90" name="Google Shape;90;p17"/>
          <p:cNvSpPr txBox="1"/>
          <p:nvPr>
            <p:ph idx="1" type="subTitle"/>
          </p:nvPr>
        </p:nvSpPr>
        <p:spPr>
          <a:xfrm>
            <a:off x="100800" y="1295750"/>
            <a:ext cx="4374600" cy="66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Member</a:t>
            </a:r>
            <a:endParaRPr/>
          </a:p>
        </p:txBody>
      </p:sp>
      <p:pic>
        <p:nvPicPr>
          <p:cNvPr id="91" name="Google Shape;91;p17"/>
          <p:cNvPicPr preferRelativeResize="0"/>
          <p:nvPr/>
        </p:nvPicPr>
        <p:blipFill rotWithShape="1">
          <a:blip r:embed="rId3">
            <a:alphaModFix/>
          </a:blip>
          <a:srcRect b="74793" l="9482" r="19221" t="0"/>
          <a:stretch/>
        </p:blipFill>
        <p:spPr>
          <a:xfrm>
            <a:off x="564138" y="2326893"/>
            <a:ext cx="3447925" cy="23581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426663" y="207000"/>
            <a:ext cx="3807000" cy="666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Leketa Hobbs</a:t>
            </a:r>
            <a:endParaRPr/>
          </a:p>
        </p:txBody>
      </p:sp>
      <p:sp>
        <p:nvSpPr>
          <p:cNvPr id="97" name="Google Shape;97;p18"/>
          <p:cNvSpPr txBox="1"/>
          <p:nvPr>
            <p:ph idx="2" type="body"/>
          </p:nvPr>
        </p:nvSpPr>
        <p:spPr>
          <a:xfrm>
            <a:off x="4939500" y="322350"/>
            <a:ext cx="3837000" cy="409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Born and Raised in Chicago</a:t>
            </a:r>
            <a:endParaRPr i="1"/>
          </a:p>
          <a:p>
            <a:pPr indent="0" lvl="0" marL="0" rtl="0" algn="l">
              <a:spcBef>
                <a:spcPts val="1200"/>
              </a:spcBef>
              <a:spcAft>
                <a:spcPts val="0"/>
              </a:spcAft>
              <a:buNone/>
            </a:pPr>
            <a:r>
              <a:rPr i="1" lang="en"/>
              <a:t>Currently working at U.S. Bank as an Account Representative.</a:t>
            </a:r>
            <a:endParaRPr i="1"/>
          </a:p>
          <a:p>
            <a:pPr indent="0" lvl="0" marL="0" rtl="0" algn="l">
              <a:spcBef>
                <a:spcPts val="1200"/>
              </a:spcBef>
              <a:spcAft>
                <a:spcPts val="0"/>
              </a:spcAft>
              <a:buNone/>
            </a:pPr>
            <a:r>
              <a:rPr i="1" lang="en"/>
              <a:t>Received my Associates, Bachelors, and Masters</a:t>
            </a:r>
            <a:endParaRPr i="1"/>
          </a:p>
          <a:p>
            <a:pPr indent="0" lvl="0" marL="0" rtl="0" algn="l">
              <a:spcBef>
                <a:spcPts val="1200"/>
              </a:spcBef>
              <a:spcAft>
                <a:spcPts val="0"/>
              </a:spcAft>
              <a:buNone/>
            </a:pPr>
            <a:r>
              <a:rPr i="1" lang="en"/>
              <a:t>Came across Data Science years ago, but never can find the time to pursue the industry until now</a:t>
            </a:r>
            <a:endParaRPr i="1"/>
          </a:p>
          <a:p>
            <a:pPr indent="0" lvl="0" marL="0" rtl="0" algn="l">
              <a:spcBef>
                <a:spcPts val="1200"/>
              </a:spcBef>
              <a:spcAft>
                <a:spcPts val="1200"/>
              </a:spcAft>
              <a:buNone/>
            </a:pPr>
            <a:r>
              <a:t/>
            </a:r>
            <a:endParaRPr/>
          </a:p>
        </p:txBody>
      </p:sp>
      <p:sp>
        <p:nvSpPr>
          <p:cNvPr id="98" name="Google Shape;98;p18"/>
          <p:cNvSpPr txBox="1"/>
          <p:nvPr>
            <p:ph idx="1" type="subTitle"/>
          </p:nvPr>
        </p:nvSpPr>
        <p:spPr>
          <a:xfrm>
            <a:off x="307575" y="724201"/>
            <a:ext cx="4045200" cy="515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Member</a:t>
            </a:r>
            <a:endParaRPr/>
          </a:p>
        </p:txBody>
      </p:sp>
      <p:pic>
        <p:nvPicPr>
          <p:cNvPr id="99" name="Google Shape;99;p18"/>
          <p:cNvPicPr preferRelativeResize="0"/>
          <p:nvPr/>
        </p:nvPicPr>
        <p:blipFill>
          <a:blip r:embed="rId3">
            <a:alphaModFix/>
          </a:blip>
          <a:stretch>
            <a:fillRect/>
          </a:stretch>
        </p:blipFill>
        <p:spPr>
          <a:xfrm>
            <a:off x="1082838" y="1239900"/>
            <a:ext cx="2494670" cy="351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265500" y="529300"/>
            <a:ext cx="4045200" cy="711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Jessica Jay-Sells </a:t>
            </a:r>
            <a:endParaRPr/>
          </a:p>
        </p:txBody>
      </p:sp>
      <p:sp>
        <p:nvSpPr>
          <p:cNvPr id="105" name="Google Shape;105;p19"/>
          <p:cNvSpPr txBox="1"/>
          <p:nvPr>
            <p:ph idx="2" type="body"/>
          </p:nvPr>
        </p:nvSpPr>
        <p:spPr>
          <a:xfrm>
            <a:off x="4731300" y="724200"/>
            <a:ext cx="4280400" cy="36951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a:t>Bachelor of Arts, General Studio Art, 2015</a:t>
            </a:r>
            <a:endParaRPr/>
          </a:p>
          <a:p>
            <a:pPr indent="0" lvl="0" marL="0" rtl="0" algn="l">
              <a:spcBef>
                <a:spcPts val="1200"/>
              </a:spcBef>
              <a:spcAft>
                <a:spcPts val="0"/>
              </a:spcAft>
              <a:buNone/>
            </a:pPr>
            <a:r>
              <a:rPr lang="en"/>
              <a:t>Bartender and Assistant Manager</a:t>
            </a:r>
            <a:endParaRPr/>
          </a:p>
          <a:p>
            <a:pPr indent="0" lvl="0" marL="0" rtl="0" algn="l">
              <a:spcBef>
                <a:spcPts val="1200"/>
              </a:spcBef>
              <a:spcAft>
                <a:spcPts val="0"/>
              </a:spcAft>
              <a:buNone/>
            </a:pPr>
            <a:r>
              <a:rPr lang="en"/>
              <a:t>Student, Stay at Home Wife &amp; Mother</a:t>
            </a:r>
            <a:endParaRPr/>
          </a:p>
          <a:p>
            <a:pPr indent="0" lvl="0" marL="0" rtl="0" algn="l">
              <a:spcBef>
                <a:spcPts val="1200"/>
              </a:spcBef>
              <a:spcAft>
                <a:spcPts val="0"/>
              </a:spcAft>
              <a:buNone/>
            </a:pPr>
            <a:r>
              <a:rPr lang="en"/>
              <a:t>Was looking for new career &amp; stumbled upon Data Scientist position</a:t>
            </a:r>
            <a:endParaRPr/>
          </a:p>
          <a:p>
            <a:pPr indent="0" lvl="0" marL="0" rtl="0" algn="l">
              <a:spcBef>
                <a:spcPts val="1200"/>
              </a:spcBef>
              <a:spcAft>
                <a:spcPts val="0"/>
              </a:spcAft>
              <a:buNone/>
            </a:pPr>
            <a:r>
              <a:rPr lang="en"/>
              <a:t>Skilled in: Mathematics, Fact Checking, Data Analysis, Learning Quickly, R &amp; Python Languages, Microsoft Office apps</a:t>
            </a:r>
            <a:endParaRPr/>
          </a:p>
          <a:p>
            <a:pPr indent="0" lvl="0" marL="457200" rtl="0" algn="l">
              <a:spcBef>
                <a:spcPts val="1200"/>
              </a:spcBef>
              <a:spcAft>
                <a:spcPts val="1200"/>
              </a:spcAft>
              <a:buNone/>
            </a:pPr>
            <a:r>
              <a:t/>
            </a:r>
            <a:endParaRPr/>
          </a:p>
        </p:txBody>
      </p:sp>
      <p:sp>
        <p:nvSpPr>
          <p:cNvPr id="106" name="Google Shape;106;p19"/>
          <p:cNvSpPr txBox="1"/>
          <p:nvPr>
            <p:ph idx="1" type="subTitle"/>
          </p:nvPr>
        </p:nvSpPr>
        <p:spPr>
          <a:xfrm>
            <a:off x="265500" y="1241100"/>
            <a:ext cx="4045200" cy="58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Team Member</a:t>
            </a:r>
            <a:endParaRPr/>
          </a:p>
        </p:txBody>
      </p:sp>
      <p:pic>
        <p:nvPicPr>
          <p:cNvPr id="107" name="Google Shape;107;p19"/>
          <p:cNvPicPr preferRelativeResize="0"/>
          <p:nvPr/>
        </p:nvPicPr>
        <p:blipFill>
          <a:blip r:embed="rId3">
            <a:alphaModFix/>
          </a:blip>
          <a:stretch>
            <a:fillRect/>
          </a:stretch>
        </p:blipFill>
        <p:spPr>
          <a:xfrm>
            <a:off x="993000" y="1825400"/>
            <a:ext cx="2590183" cy="2593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t>Project Background and Intro</a:t>
            </a:r>
            <a:endParaRPr sz="4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nvSpPr>
        <p:spPr>
          <a:xfrm>
            <a:off x="4191000" y="155550"/>
            <a:ext cx="4953000" cy="444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F8F8F8"/>
                </a:solidFill>
                <a:latin typeface="Average"/>
                <a:ea typeface="Average"/>
                <a:cs typeface="Average"/>
                <a:sym typeface="Average"/>
              </a:rPr>
              <a:t>Homelessness is a situation in which an individual or family lacks a stable, permanent residence such as those living in shelters or sleeping on the streets. </a:t>
            </a:r>
            <a:endParaRPr b="1" sz="1100">
              <a:solidFill>
                <a:srgbClr val="F8F8F8"/>
              </a:solidFill>
              <a:latin typeface="Average"/>
              <a:ea typeface="Average"/>
              <a:cs typeface="Average"/>
              <a:sym typeface="Average"/>
            </a:endParaRPr>
          </a:p>
          <a:p>
            <a:pPr indent="0" lvl="0" marL="0" rtl="0" algn="l">
              <a:lnSpc>
                <a:spcPct val="115000"/>
              </a:lnSpc>
              <a:spcBef>
                <a:spcPts val="0"/>
              </a:spcBef>
              <a:spcAft>
                <a:spcPts val="0"/>
              </a:spcAft>
              <a:buNone/>
            </a:pPr>
            <a:r>
              <a:t/>
            </a:r>
            <a:endParaRPr b="1" sz="1100">
              <a:solidFill>
                <a:srgbClr val="F8F8F8"/>
              </a:solidFill>
              <a:latin typeface="Average"/>
              <a:ea typeface="Average"/>
              <a:cs typeface="Average"/>
              <a:sym typeface="Average"/>
            </a:endParaRPr>
          </a:p>
          <a:p>
            <a:pPr indent="0" lvl="0" marL="0" rtl="0" algn="l">
              <a:lnSpc>
                <a:spcPct val="115000"/>
              </a:lnSpc>
              <a:spcBef>
                <a:spcPts val="0"/>
              </a:spcBef>
              <a:spcAft>
                <a:spcPts val="0"/>
              </a:spcAft>
              <a:buNone/>
            </a:pPr>
            <a:r>
              <a:rPr b="1" lang="en" sz="1100">
                <a:solidFill>
                  <a:srgbClr val="F8F8F8"/>
                </a:solidFill>
                <a:latin typeface="Average"/>
                <a:ea typeface="Average"/>
                <a:cs typeface="Average"/>
                <a:sym typeface="Average"/>
              </a:rPr>
              <a:t>In most cases, homelessness is ultimately caused because an individual or family cannot afford stable or permanent housing. </a:t>
            </a:r>
            <a:endParaRPr b="1" sz="1100">
              <a:solidFill>
                <a:srgbClr val="F8F8F8"/>
              </a:solidFill>
              <a:latin typeface="Average"/>
              <a:ea typeface="Average"/>
              <a:cs typeface="Average"/>
              <a:sym typeface="Average"/>
            </a:endParaRPr>
          </a:p>
          <a:p>
            <a:pPr indent="0" lvl="0" marL="0" rtl="0" algn="l">
              <a:lnSpc>
                <a:spcPct val="115000"/>
              </a:lnSpc>
              <a:spcBef>
                <a:spcPts val="0"/>
              </a:spcBef>
              <a:spcAft>
                <a:spcPts val="0"/>
              </a:spcAft>
              <a:buNone/>
            </a:pPr>
            <a:r>
              <a:t/>
            </a:r>
            <a:endParaRPr b="1" sz="1100">
              <a:solidFill>
                <a:srgbClr val="F8F8F8"/>
              </a:solidFill>
              <a:latin typeface="Average"/>
              <a:ea typeface="Average"/>
              <a:cs typeface="Average"/>
              <a:sym typeface="Average"/>
            </a:endParaRPr>
          </a:p>
          <a:p>
            <a:pPr indent="0" lvl="0" marL="0" rtl="0" algn="l">
              <a:lnSpc>
                <a:spcPct val="115000"/>
              </a:lnSpc>
              <a:spcBef>
                <a:spcPts val="0"/>
              </a:spcBef>
              <a:spcAft>
                <a:spcPts val="0"/>
              </a:spcAft>
              <a:buNone/>
            </a:pPr>
            <a:r>
              <a:rPr b="1" lang="en" sz="1100">
                <a:solidFill>
                  <a:srgbClr val="F8F8F8"/>
                </a:solidFill>
                <a:latin typeface="Average"/>
                <a:ea typeface="Average"/>
                <a:cs typeface="Average"/>
                <a:sym typeface="Average"/>
              </a:rPr>
              <a:t>The United States Department of Housing and Urban Development (HUD) defines people experiencing homelessness in these terms:</a:t>
            </a:r>
            <a:endParaRPr b="1" sz="1100">
              <a:solidFill>
                <a:srgbClr val="F8F8F8"/>
              </a:solidFill>
              <a:latin typeface="Average"/>
              <a:ea typeface="Average"/>
              <a:cs typeface="Average"/>
              <a:sym typeface="Average"/>
            </a:endParaRPr>
          </a:p>
          <a:p>
            <a:pPr indent="-298450" lvl="0" marL="457200" rtl="0" algn="l">
              <a:lnSpc>
                <a:spcPct val="115000"/>
              </a:lnSpc>
              <a:spcBef>
                <a:spcPts val="0"/>
              </a:spcBef>
              <a:spcAft>
                <a:spcPts val="0"/>
              </a:spcAft>
              <a:buClr>
                <a:srgbClr val="F8F8F8"/>
              </a:buClr>
              <a:buSzPts val="1100"/>
              <a:buFont typeface="Average"/>
              <a:buChar char="●"/>
            </a:pPr>
            <a:r>
              <a:rPr b="1" lang="en" sz="1100">
                <a:solidFill>
                  <a:srgbClr val="F8F8F8"/>
                </a:solidFill>
                <a:latin typeface="Average"/>
                <a:ea typeface="Average"/>
                <a:cs typeface="Average"/>
                <a:sym typeface="Average"/>
              </a:rPr>
              <a:t>An individual who lacks a fixed, regular, and adequate nighttime residence;</a:t>
            </a:r>
            <a:endParaRPr b="1" sz="1100">
              <a:solidFill>
                <a:srgbClr val="F8F8F8"/>
              </a:solidFill>
              <a:latin typeface="Average"/>
              <a:ea typeface="Average"/>
              <a:cs typeface="Average"/>
              <a:sym typeface="Average"/>
            </a:endParaRPr>
          </a:p>
          <a:p>
            <a:pPr indent="-298450" lvl="0" marL="457200" rtl="0" algn="l">
              <a:lnSpc>
                <a:spcPct val="115000"/>
              </a:lnSpc>
              <a:spcBef>
                <a:spcPts val="0"/>
              </a:spcBef>
              <a:spcAft>
                <a:spcPts val="0"/>
              </a:spcAft>
              <a:buClr>
                <a:srgbClr val="F8F8F8"/>
              </a:buClr>
              <a:buSzPts val="1100"/>
              <a:buFont typeface="Average"/>
              <a:buChar char="●"/>
            </a:pPr>
            <a:r>
              <a:rPr b="1" lang="en" sz="1100">
                <a:solidFill>
                  <a:srgbClr val="F8F8F8"/>
                </a:solidFill>
                <a:latin typeface="Average"/>
                <a:ea typeface="Average"/>
                <a:cs typeface="Average"/>
                <a:sym typeface="Average"/>
              </a:rPr>
              <a:t>An individual who has a primary nighttime residence that is a public or private place not designed for or ordinarily used as a regular sleeping accommodation for human beings, including a car, park, abandoned building, bus or train station, airport, or camping ground</a:t>
            </a:r>
            <a:endParaRPr b="1" sz="1100">
              <a:solidFill>
                <a:srgbClr val="F8F8F8"/>
              </a:solidFill>
              <a:latin typeface="Average"/>
              <a:ea typeface="Average"/>
              <a:cs typeface="Average"/>
              <a:sym typeface="Average"/>
            </a:endParaRPr>
          </a:p>
          <a:p>
            <a:pPr indent="-298450" lvl="0" marL="457200" rtl="0" algn="l">
              <a:lnSpc>
                <a:spcPct val="115000"/>
              </a:lnSpc>
              <a:spcBef>
                <a:spcPts val="0"/>
              </a:spcBef>
              <a:spcAft>
                <a:spcPts val="0"/>
              </a:spcAft>
              <a:buClr>
                <a:srgbClr val="F8F8F8"/>
              </a:buClr>
              <a:buSzPts val="1100"/>
              <a:buFont typeface="Average"/>
              <a:buChar char="●"/>
            </a:pPr>
            <a:r>
              <a:rPr b="1" lang="en" sz="1100">
                <a:solidFill>
                  <a:srgbClr val="F8F8F8"/>
                </a:solidFill>
                <a:latin typeface="Average"/>
                <a:ea typeface="Average"/>
                <a:cs typeface="Average"/>
                <a:sym typeface="Average"/>
              </a:rPr>
              <a:t>An individual or family living in a supervised publicly or privately-operated homeless shelter designated to provide temporary living arrangements;</a:t>
            </a:r>
            <a:endParaRPr b="1" sz="1100">
              <a:solidFill>
                <a:srgbClr val="F8F8F8"/>
              </a:solidFill>
              <a:latin typeface="Average"/>
              <a:ea typeface="Average"/>
              <a:cs typeface="Average"/>
              <a:sym typeface="Average"/>
            </a:endParaRPr>
          </a:p>
          <a:p>
            <a:pPr indent="-298450" lvl="0" marL="457200" rtl="0" algn="l">
              <a:lnSpc>
                <a:spcPct val="115000"/>
              </a:lnSpc>
              <a:spcBef>
                <a:spcPts val="0"/>
              </a:spcBef>
              <a:spcAft>
                <a:spcPts val="0"/>
              </a:spcAft>
              <a:buClr>
                <a:srgbClr val="F8F8F8"/>
              </a:buClr>
              <a:buSzPts val="1100"/>
              <a:buFont typeface="Average"/>
              <a:buChar char="●"/>
            </a:pPr>
            <a:r>
              <a:rPr b="1" lang="en" sz="1100">
                <a:solidFill>
                  <a:srgbClr val="F8F8F8"/>
                </a:solidFill>
                <a:latin typeface="Average"/>
                <a:ea typeface="Average"/>
                <a:cs typeface="Average"/>
                <a:sym typeface="Average"/>
              </a:rPr>
              <a:t>An individual who resided in a shelter or place not meant for human habitation and who is exiting an institution where he or she temporarily resided;</a:t>
            </a:r>
            <a:endParaRPr b="1" sz="1100">
              <a:solidFill>
                <a:srgbClr val="F8F8F8"/>
              </a:solidFill>
              <a:latin typeface="Average"/>
              <a:ea typeface="Average"/>
              <a:cs typeface="Average"/>
              <a:sym typeface="Average"/>
            </a:endParaRPr>
          </a:p>
          <a:p>
            <a:pPr indent="-298450" lvl="0" marL="457200" rtl="0" algn="l">
              <a:lnSpc>
                <a:spcPct val="115000"/>
              </a:lnSpc>
              <a:spcBef>
                <a:spcPts val="0"/>
              </a:spcBef>
              <a:spcAft>
                <a:spcPts val="0"/>
              </a:spcAft>
              <a:buClr>
                <a:srgbClr val="F8F8F8"/>
              </a:buClr>
              <a:buSzPts val="1100"/>
              <a:buFont typeface="Average"/>
              <a:buChar char="●"/>
            </a:pPr>
            <a:r>
              <a:rPr b="1" lang="en" sz="1100">
                <a:solidFill>
                  <a:srgbClr val="F8F8F8"/>
                </a:solidFill>
                <a:latin typeface="Average"/>
                <a:ea typeface="Average"/>
                <a:cs typeface="Average"/>
                <a:sym typeface="Average"/>
              </a:rPr>
              <a:t>An individual or family who will ultimately lose their adequate housing (usually due to an eviction).</a:t>
            </a:r>
            <a:endParaRPr b="1" sz="1100">
              <a:solidFill>
                <a:srgbClr val="F8F8F8"/>
              </a:solidFill>
            </a:endParaRPr>
          </a:p>
        </p:txBody>
      </p:sp>
      <p:sp>
        <p:nvSpPr>
          <p:cNvPr id="118" name="Google Shape;118;p21"/>
          <p:cNvSpPr txBox="1"/>
          <p:nvPr>
            <p:ph idx="4294967295" type="title"/>
          </p:nvPr>
        </p:nvSpPr>
        <p:spPr>
          <a:xfrm>
            <a:off x="-190500" y="559700"/>
            <a:ext cx="4836600" cy="832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What is Homelessness?</a:t>
            </a:r>
            <a:endParaRPr>
              <a:solidFill>
                <a:schemeClr val="dk1"/>
              </a:solidFill>
            </a:endParaRPr>
          </a:p>
        </p:txBody>
      </p:sp>
      <p:pic>
        <p:nvPicPr>
          <p:cNvPr id="119" name="Google Shape;119;p21"/>
          <p:cNvPicPr preferRelativeResize="0"/>
          <p:nvPr/>
        </p:nvPicPr>
        <p:blipFill rotWithShape="1">
          <a:blip r:embed="rId3">
            <a:alphaModFix/>
          </a:blip>
          <a:srcRect b="0" l="0" r="28135" t="0"/>
          <a:stretch/>
        </p:blipFill>
        <p:spPr>
          <a:xfrm>
            <a:off x="0" y="1547500"/>
            <a:ext cx="4191000" cy="290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